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685" r:id="rId3"/>
    <p:sldMasterId id="2147483697" r:id="rId4"/>
  </p:sldMasterIdLst>
  <p:notesMasterIdLst>
    <p:notesMasterId r:id="rId19"/>
  </p:notesMasterIdLst>
  <p:sldIdLst>
    <p:sldId id="257" r:id="rId5"/>
    <p:sldId id="605" r:id="rId6"/>
    <p:sldId id="602" r:id="rId7"/>
    <p:sldId id="583" r:id="rId8"/>
    <p:sldId id="584" r:id="rId9"/>
    <p:sldId id="585" r:id="rId10"/>
    <p:sldId id="595" r:id="rId11"/>
    <p:sldId id="597" r:id="rId12"/>
    <p:sldId id="588" r:id="rId13"/>
    <p:sldId id="591" r:id="rId14"/>
    <p:sldId id="589" r:id="rId15"/>
    <p:sldId id="590" r:id="rId16"/>
    <p:sldId id="593" r:id="rId17"/>
    <p:sldId id="592" r:id="rId18"/>
  </p:sldIdLst>
  <p:sldSz cx="9144000" cy="6858000" type="screen4x3"/>
  <p:notesSz cx="6669088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00"/>
    <a:srgbClr val="0000FF"/>
    <a:srgbClr val="D60093"/>
    <a:srgbClr val="0066FF"/>
    <a:srgbClr val="05D1BE"/>
    <a:srgbClr val="0AC296"/>
    <a:srgbClr val="0070C0"/>
    <a:srgbClr val="FF6600"/>
    <a:srgbClr val="5CC0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3344" autoAdjust="0"/>
    <p:restoredTop sz="93151" autoAdjust="0"/>
  </p:normalViewPr>
  <p:slideViewPr>
    <p:cSldViewPr>
      <p:cViewPr varScale="1">
        <p:scale>
          <a:sx n="113" d="100"/>
          <a:sy n="113" d="100"/>
        </p:scale>
        <p:origin x="115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972" y="-108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889938" cy="496411"/>
          </a:xfrm>
          <a:prstGeom prst="rect">
            <a:avLst/>
          </a:prstGeom>
        </p:spPr>
        <p:txBody>
          <a:bodyPr vert="horz" lIns="90721" tIns="45360" rIns="90721" bIns="45360" rtlCol="0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777609" y="1"/>
            <a:ext cx="2889938" cy="496411"/>
          </a:xfrm>
          <a:prstGeom prst="rect">
            <a:avLst/>
          </a:prstGeom>
        </p:spPr>
        <p:txBody>
          <a:bodyPr vert="horz" lIns="90721" tIns="45360" rIns="90721" bIns="45360" rtlCol="0"/>
          <a:lstStyle>
            <a:lvl1pPr algn="r">
              <a:defRPr sz="1100"/>
            </a:lvl1pPr>
          </a:lstStyle>
          <a:p>
            <a:fld id="{8E4BF0FD-BB12-4622-97E2-976EBF9E08A1}" type="datetimeFigureOut">
              <a:rPr lang="ko-KR" altLang="en-US" smtClean="0"/>
              <a:pPr/>
              <a:t>2024-03-13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1" tIns="45360" rIns="90721" bIns="4536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66909" y="4715908"/>
            <a:ext cx="5335270" cy="4467701"/>
          </a:xfrm>
          <a:prstGeom prst="rect">
            <a:avLst/>
          </a:prstGeom>
        </p:spPr>
        <p:txBody>
          <a:bodyPr vert="horz" lIns="90721" tIns="45360" rIns="90721" bIns="4536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430091"/>
            <a:ext cx="2889938" cy="496411"/>
          </a:xfrm>
          <a:prstGeom prst="rect">
            <a:avLst/>
          </a:prstGeom>
        </p:spPr>
        <p:txBody>
          <a:bodyPr vert="horz" lIns="90721" tIns="45360" rIns="90721" bIns="45360" rtlCol="0" anchor="b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777609" y="9430091"/>
            <a:ext cx="2889938" cy="496411"/>
          </a:xfrm>
          <a:prstGeom prst="rect">
            <a:avLst/>
          </a:prstGeom>
        </p:spPr>
        <p:txBody>
          <a:bodyPr vert="horz" lIns="90721" tIns="45360" rIns="90721" bIns="45360" rtlCol="0" anchor="b"/>
          <a:lstStyle>
            <a:lvl1pPr algn="r">
              <a:defRPr sz="1100"/>
            </a:lvl1pPr>
          </a:lstStyle>
          <a:p>
            <a:fld id="{84B391F6-C4AA-44F2-A496-BA2047C241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5191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286A2-3C37-4575-820C-79F49E177F09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769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1A2A-92DB-4B66-A04A-FB21F3E2483C}" type="datetimeFigureOut">
              <a:rPr lang="ko-KR" altLang="en-US" smtClean="0"/>
              <a:pPr/>
              <a:t>2024-03-13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40C5-2E56-435A-B124-FB93DB55D9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1A2A-92DB-4B66-A04A-FB21F3E2483C}" type="datetimeFigureOut">
              <a:rPr lang="ko-KR" altLang="en-US" smtClean="0"/>
              <a:pPr/>
              <a:t>2024-03-13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40C5-2E56-435A-B124-FB93DB55D9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페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877" b="4456"/>
          <a:stretch>
            <a:fillRect/>
          </a:stretch>
        </p:blipFill>
        <p:spPr>
          <a:xfrm>
            <a:off x="0" y="6564428"/>
            <a:ext cx="9144000" cy="45719"/>
          </a:xfrm>
          <a:prstGeom prst="rect">
            <a:avLst/>
          </a:prstGeom>
        </p:spPr>
      </p:pic>
      <p:pic>
        <p:nvPicPr>
          <p:cNvPr id="6" name="그림 5" descr="배경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 descr="D:\Bakcup_100316\바탕 화면\[엔팩]\엔팩's\PT작업\소스's\bg1_0a.png"/>
          <p:cNvPicPr>
            <a:picLocks noChangeAspect="1" noChangeArrowheads="1"/>
          </p:cNvPicPr>
          <p:nvPr userDrawn="1"/>
        </p:nvPicPr>
        <p:blipFill>
          <a:blip r:embed="rId4" cstate="print"/>
          <a:srcRect t="41811"/>
          <a:stretch>
            <a:fillRect/>
          </a:stretch>
        </p:blipFill>
        <p:spPr bwMode="auto">
          <a:xfrm>
            <a:off x="0" y="2846387"/>
            <a:ext cx="9144000" cy="3993247"/>
          </a:xfrm>
          <a:prstGeom prst="rect">
            <a:avLst/>
          </a:prstGeom>
          <a:noFill/>
        </p:spPr>
      </p:pic>
      <p:pic>
        <p:nvPicPr>
          <p:cNvPr id="16" name="Picture 3" descr="kbsibt-1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160325"/>
            <a:ext cx="8858250" cy="730250"/>
          </a:xfrm>
          <a:prstGeom prst="rect">
            <a:avLst/>
          </a:prstGeom>
        </p:spPr>
      </p:pic>
      <p:pic>
        <p:nvPicPr>
          <p:cNvPr id="8" name="Picture 2" descr="D:\Bakcup_100316\바탕 화면\[엔팩]\[홍보]\엔팩 CI\Logo-png\국문-2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496" y="6465904"/>
            <a:ext cx="2376389" cy="347472"/>
          </a:xfrm>
          <a:prstGeom prst="rect">
            <a:avLst/>
          </a:prstGeom>
          <a:noFill/>
        </p:spPr>
      </p:pic>
      <p:sp>
        <p:nvSpPr>
          <p:cNvPr id="10" name="슬라이드 번호 개체 틀 5"/>
          <p:cNvSpPr txBox="1">
            <a:spLocks/>
          </p:cNvSpPr>
          <p:nvPr userDrawn="1"/>
        </p:nvSpPr>
        <p:spPr>
          <a:xfrm>
            <a:off x="2281833" y="6453336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D46430-F91F-4F01-9FEC-29DFA57BA1B0}" type="slidenum">
              <a:rPr kumimoji="0" lang="ko-KR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자유형 10"/>
          <p:cNvSpPr/>
          <p:nvPr userDrawn="1"/>
        </p:nvSpPr>
        <p:spPr>
          <a:xfrm>
            <a:off x="214282" y="928670"/>
            <a:ext cx="8715436" cy="5429288"/>
          </a:xfrm>
          <a:custGeom>
            <a:avLst/>
            <a:gdLst>
              <a:gd name="connsiteX0" fmla="*/ 0 w 8429684"/>
              <a:gd name="connsiteY0" fmla="*/ 92830 h 3921861"/>
              <a:gd name="connsiteX1" fmla="*/ 27189 w 8429684"/>
              <a:gd name="connsiteY1" fmla="*/ 27189 h 3921861"/>
              <a:gd name="connsiteX2" fmla="*/ 92830 w 8429684"/>
              <a:gd name="connsiteY2" fmla="*/ 0 h 3921861"/>
              <a:gd name="connsiteX3" fmla="*/ 8336854 w 8429684"/>
              <a:gd name="connsiteY3" fmla="*/ 0 h 3921861"/>
              <a:gd name="connsiteX4" fmla="*/ 8402495 w 8429684"/>
              <a:gd name="connsiteY4" fmla="*/ 27189 h 3921861"/>
              <a:gd name="connsiteX5" fmla="*/ 8429684 w 8429684"/>
              <a:gd name="connsiteY5" fmla="*/ 92830 h 3921861"/>
              <a:gd name="connsiteX6" fmla="*/ 8429684 w 8429684"/>
              <a:gd name="connsiteY6" fmla="*/ 3829031 h 3921861"/>
              <a:gd name="connsiteX7" fmla="*/ 8402495 w 8429684"/>
              <a:gd name="connsiteY7" fmla="*/ 3894672 h 3921861"/>
              <a:gd name="connsiteX8" fmla="*/ 8336854 w 8429684"/>
              <a:gd name="connsiteY8" fmla="*/ 3921861 h 3921861"/>
              <a:gd name="connsiteX9" fmla="*/ 92830 w 8429684"/>
              <a:gd name="connsiteY9" fmla="*/ 3921861 h 3921861"/>
              <a:gd name="connsiteX10" fmla="*/ 27189 w 8429684"/>
              <a:gd name="connsiteY10" fmla="*/ 3894672 h 3921861"/>
              <a:gd name="connsiteX11" fmla="*/ 0 w 8429684"/>
              <a:gd name="connsiteY11" fmla="*/ 3829031 h 3921861"/>
              <a:gd name="connsiteX12" fmla="*/ 0 w 8429684"/>
              <a:gd name="connsiteY12" fmla="*/ 92830 h 3921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29684" h="3921861">
                <a:moveTo>
                  <a:pt x="0" y="92830"/>
                </a:moveTo>
                <a:cubicBezTo>
                  <a:pt x="0" y="68210"/>
                  <a:pt x="9780" y="44598"/>
                  <a:pt x="27189" y="27189"/>
                </a:cubicBezTo>
                <a:cubicBezTo>
                  <a:pt x="44598" y="9780"/>
                  <a:pt x="68210" y="0"/>
                  <a:pt x="92830" y="0"/>
                </a:cubicBezTo>
                <a:lnTo>
                  <a:pt x="8336854" y="0"/>
                </a:lnTo>
                <a:cubicBezTo>
                  <a:pt x="8361474" y="0"/>
                  <a:pt x="8385086" y="9780"/>
                  <a:pt x="8402495" y="27189"/>
                </a:cubicBezTo>
                <a:cubicBezTo>
                  <a:pt x="8419904" y="44598"/>
                  <a:pt x="8429684" y="68210"/>
                  <a:pt x="8429684" y="92830"/>
                </a:cubicBezTo>
                <a:lnTo>
                  <a:pt x="8429684" y="3829031"/>
                </a:lnTo>
                <a:cubicBezTo>
                  <a:pt x="8429684" y="3853651"/>
                  <a:pt x="8419904" y="3877263"/>
                  <a:pt x="8402495" y="3894672"/>
                </a:cubicBezTo>
                <a:cubicBezTo>
                  <a:pt x="8385086" y="3912081"/>
                  <a:pt x="8361474" y="3921861"/>
                  <a:pt x="8336854" y="3921861"/>
                </a:cubicBezTo>
                <a:lnTo>
                  <a:pt x="92830" y="3921861"/>
                </a:lnTo>
                <a:cubicBezTo>
                  <a:pt x="68210" y="3921861"/>
                  <a:pt x="44598" y="3912081"/>
                  <a:pt x="27189" y="3894672"/>
                </a:cubicBezTo>
                <a:cubicBezTo>
                  <a:pt x="9780" y="3877263"/>
                  <a:pt x="0" y="3853651"/>
                  <a:pt x="0" y="3829031"/>
                </a:cubicBezTo>
                <a:lnTo>
                  <a:pt x="0" y="9283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빈페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877" b="4456"/>
          <a:stretch>
            <a:fillRect/>
          </a:stretch>
        </p:blipFill>
        <p:spPr>
          <a:xfrm>
            <a:off x="0" y="6564428"/>
            <a:ext cx="9144000" cy="45719"/>
          </a:xfrm>
          <a:prstGeom prst="rect">
            <a:avLst/>
          </a:prstGeom>
        </p:spPr>
      </p:pic>
      <p:pic>
        <p:nvPicPr>
          <p:cNvPr id="6" name="그림 5" descr="배경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 descr="D:\Bakcup_100316\바탕 화면\[엔팩]\엔팩's\PT작업\소스's\bg1_0a.png"/>
          <p:cNvPicPr>
            <a:picLocks noChangeAspect="1" noChangeArrowheads="1"/>
          </p:cNvPicPr>
          <p:nvPr userDrawn="1"/>
        </p:nvPicPr>
        <p:blipFill>
          <a:blip r:embed="rId4" cstate="print"/>
          <a:srcRect t="41811"/>
          <a:stretch>
            <a:fillRect/>
          </a:stretch>
        </p:blipFill>
        <p:spPr bwMode="auto">
          <a:xfrm>
            <a:off x="0" y="2846387"/>
            <a:ext cx="9144000" cy="3993247"/>
          </a:xfrm>
          <a:prstGeom prst="rect">
            <a:avLst/>
          </a:prstGeom>
          <a:noFill/>
        </p:spPr>
      </p:pic>
      <p:sp>
        <p:nvSpPr>
          <p:cNvPr id="11" name="자유형 10"/>
          <p:cNvSpPr/>
          <p:nvPr userDrawn="1"/>
        </p:nvSpPr>
        <p:spPr>
          <a:xfrm>
            <a:off x="214282" y="214290"/>
            <a:ext cx="8715436" cy="6143668"/>
          </a:xfrm>
          <a:custGeom>
            <a:avLst/>
            <a:gdLst>
              <a:gd name="connsiteX0" fmla="*/ 0 w 8429684"/>
              <a:gd name="connsiteY0" fmla="*/ 92830 h 3921861"/>
              <a:gd name="connsiteX1" fmla="*/ 27189 w 8429684"/>
              <a:gd name="connsiteY1" fmla="*/ 27189 h 3921861"/>
              <a:gd name="connsiteX2" fmla="*/ 92830 w 8429684"/>
              <a:gd name="connsiteY2" fmla="*/ 0 h 3921861"/>
              <a:gd name="connsiteX3" fmla="*/ 8336854 w 8429684"/>
              <a:gd name="connsiteY3" fmla="*/ 0 h 3921861"/>
              <a:gd name="connsiteX4" fmla="*/ 8402495 w 8429684"/>
              <a:gd name="connsiteY4" fmla="*/ 27189 h 3921861"/>
              <a:gd name="connsiteX5" fmla="*/ 8429684 w 8429684"/>
              <a:gd name="connsiteY5" fmla="*/ 92830 h 3921861"/>
              <a:gd name="connsiteX6" fmla="*/ 8429684 w 8429684"/>
              <a:gd name="connsiteY6" fmla="*/ 3829031 h 3921861"/>
              <a:gd name="connsiteX7" fmla="*/ 8402495 w 8429684"/>
              <a:gd name="connsiteY7" fmla="*/ 3894672 h 3921861"/>
              <a:gd name="connsiteX8" fmla="*/ 8336854 w 8429684"/>
              <a:gd name="connsiteY8" fmla="*/ 3921861 h 3921861"/>
              <a:gd name="connsiteX9" fmla="*/ 92830 w 8429684"/>
              <a:gd name="connsiteY9" fmla="*/ 3921861 h 3921861"/>
              <a:gd name="connsiteX10" fmla="*/ 27189 w 8429684"/>
              <a:gd name="connsiteY10" fmla="*/ 3894672 h 3921861"/>
              <a:gd name="connsiteX11" fmla="*/ 0 w 8429684"/>
              <a:gd name="connsiteY11" fmla="*/ 3829031 h 3921861"/>
              <a:gd name="connsiteX12" fmla="*/ 0 w 8429684"/>
              <a:gd name="connsiteY12" fmla="*/ 92830 h 3921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29684" h="3921861">
                <a:moveTo>
                  <a:pt x="0" y="92830"/>
                </a:moveTo>
                <a:cubicBezTo>
                  <a:pt x="0" y="68210"/>
                  <a:pt x="9780" y="44598"/>
                  <a:pt x="27189" y="27189"/>
                </a:cubicBezTo>
                <a:cubicBezTo>
                  <a:pt x="44598" y="9780"/>
                  <a:pt x="68210" y="0"/>
                  <a:pt x="92830" y="0"/>
                </a:cubicBezTo>
                <a:lnTo>
                  <a:pt x="8336854" y="0"/>
                </a:lnTo>
                <a:cubicBezTo>
                  <a:pt x="8361474" y="0"/>
                  <a:pt x="8385086" y="9780"/>
                  <a:pt x="8402495" y="27189"/>
                </a:cubicBezTo>
                <a:cubicBezTo>
                  <a:pt x="8419904" y="44598"/>
                  <a:pt x="8429684" y="68210"/>
                  <a:pt x="8429684" y="92830"/>
                </a:cubicBezTo>
                <a:lnTo>
                  <a:pt x="8429684" y="3829031"/>
                </a:lnTo>
                <a:cubicBezTo>
                  <a:pt x="8429684" y="3853651"/>
                  <a:pt x="8419904" y="3877263"/>
                  <a:pt x="8402495" y="3894672"/>
                </a:cubicBezTo>
                <a:cubicBezTo>
                  <a:pt x="8385086" y="3912081"/>
                  <a:pt x="8361474" y="3921861"/>
                  <a:pt x="8336854" y="3921861"/>
                </a:cubicBezTo>
                <a:lnTo>
                  <a:pt x="92830" y="3921861"/>
                </a:lnTo>
                <a:cubicBezTo>
                  <a:pt x="68210" y="3921861"/>
                  <a:pt x="44598" y="3912081"/>
                  <a:pt x="27189" y="3894672"/>
                </a:cubicBezTo>
                <a:cubicBezTo>
                  <a:pt x="9780" y="3877263"/>
                  <a:pt x="0" y="3853651"/>
                  <a:pt x="0" y="3829031"/>
                </a:cubicBezTo>
                <a:lnTo>
                  <a:pt x="0" y="9283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929586" y="6557009"/>
            <a:ext cx="729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9FC358-0B6B-4F76-85D3-809AC531D34F}" type="slidenum">
              <a:rPr lang="ko-KR" altLang="en-US" sz="12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‹#›</a:t>
            </a:fld>
            <a:endParaRPr lang="ko-KR" altLang="en-US" sz="7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8507301" y="6581723"/>
            <a:ext cx="7292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 30</a:t>
            </a:r>
            <a:endParaRPr lang="ko-KR" altLang="en-US" sz="7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빈페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877" b="4456"/>
          <a:stretch>
            <a:fillRect/>
          </a:stretch>
        </p:blipFill>
        <p:spPr>
          <a:xfrm>
            <a:off x="0" y="6564428"/>
            <a:ext cx="9144000" cy="45719"/>
          </a:xfrm>
          <a:prstGeom prst="rect">
            <a:avLst/>
          </a:prstGeom>
        </p:spPr>
      </p:pic>
      <p:pic>
        <p:nvPicPr>
          <p:cNvPr id="6" name="그림 5" descr="배경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 descr="D:\Bakcup_100316\바탕 화면\[엔팩]\엔팩's\PT작업\소스's\bg1_0a.png"/>
          <p:cNvPicPr>
            <a:picLocks noChangeAspect="1" noChangeArrowheads="1"/>
          </p:cNvPicPr>
          <p:nvPr userDrawn="1"/>
        </p:nvPicPr>
        <p:blipFill>
          <a:blip r:embed="rId4" cstate="print"/>
          <a:srcRect t="41811"/>
          <a:stretch>
            <a:fillRect/>
          </a:stretch>
        </p:blipFill>
        <p:spPr bwMode="auto">
          <a:xfrm>
            <a:off x="0" y="2846387"/>
            <a:ext cx="9144000" cy="399324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 userDrawn="1"/>
        </p:nvSpPr>
        <p:spPr>
          <a:xfrm>
            <a:off x="7929586" y="6557009"/>
            <a:ext cx="729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9FC358-0B6B-4F76-85D3-809AC531D34F}" type="slidenum">
              <a:rPr lang="ko-KR" altLang="en-US" sz="12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‹#›</a:t>
            </a:fld>
            <a:endParaRPr lang="ko-KR" altLang="en-US" sz="7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507301" y="6581723"/>
            <a:ext cx="7292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 30</a:t>
            </a:r>
            <a:endParaRPr lang="ko-KR" altLang="en-US" sz="7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페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877" b="4456"/>
          <a:stretch>
            <a:fillRect/>
          </a:stretch>
        </p:blipFill>
        <p:spPr>
          <a:xfrm>
            <a:off x="0" y="6564428"/>
            <a:ext cx="9144000" cy="45719"/>
          </a:xfrm>
          <a:prstGeom prst="rect">
            <a:avLst/>
          </a:prstGeom>
        </p:spPr>
      </p:pic>
      <p:pic>
        <p:nvPicPr>
          <p:cNvPr id="6" name="그림 5" descr="배경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 descr="D:\Bakcup_100316\바탕 화면\[엔팩]\엔팩's\PT작업\소스's\bg1_0a.png"/>
          <p:cNvPicPr>
            <a:picLocks noChangeAspect="1" noChangeArrowheads="1"/>
          </p:cNvPicPr>
          <p:nvPr userDrawn="1"/>
        </p:nvPicPr>
        <p:blipFill>
          <a:blip r:embed="rId4" cstate="print"/>
          <a:srcRect t="41811"/>
          <a:stretch>
            <a:fillRect/>
          </a:stretch>
        </p:blipFill>
        <p:spPr bwMode="auto">
          <a:xfrm>
            <a:off x="0" y="2846387"/>
            <a:ext cx="9144000" cy="399324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커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5914" t="11510" r="57826" b="3032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53"/>
          <p:cNvPicPr>
            <a:picLocks noChangeAspect="1" noChangeArrowheads="1"/>
          </p:cNvPicPr>
          <p:nvPr userDrawn="1"/>
        </p:nvPicPr>
        <p:blipFill>
          <a:blip r:embed="rId2" cstate="print"/>
          <a:srcRect t="85251"/>
          <a:stretch>
            <a:fillRect/>
          </a:stretch>
        </p:blipFill>
        <p:spPr bwMode="auto">
          <a:xfrm>
            <a:off x="-108520" y="4644898"/>
            <a:ext cx="9252520" cy="21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5"/>
          <p:cNvSpPr/>
          <p:nvPr userDrawn="1"/>
        </p:nvSpPr>
        <p:spPr>
          <a:xfrm>
            <a:off x="0" y="2276872"/>
            <a:ext cx="9144000" cy="23762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Picture 3" descr="D:\[엔팩]\엔팩's\PT작업\소스's\ppt 템플릿\BG\line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71424" y="2852936"/>
            <a:ext cx="10177268" cy="1285875"/>
          </a:xfrm>
          <a:prstGeom prst="rect">
            <a:avLst/>
          </a:prstGeom>
          <a:noFill/>
        </p:spPr>
      </p:pic>
      <p:pic>
        <p:nvPicPr>
          <p:cNvPr id="10" name="Picture 2" descr="53"/>
          <p:cNvPicPr>
            <a:picLocks noChangeAspect="1" noChangeArrowheads="1"/>
          </p:cNvPicPr>
          <p:nvPr userDrawn="1"/>
        </p:nvPicPr>
        <p:blipFill>
          <a:blip r:embed="rId2" cstate="print"/>
          <a:srcRect t="85251"/>
          <a:stretch>
            <a:fillRect/>
          </a:stretch>
        </p:blipFill>
        <p:spPr bwMode="auto">
          <a:xfrm>
            <a:off x="-108520" y="2284013"/>
            <a:ext cx="9252520" cy="21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7439" y="114571"/>
            <a:ext cx="6829444" cy="582594"/>
          </a:xfrm>
        </p:spPr>
        <p:txBody>
          <a:bodyPr>
            <a:noAutofit/>
          </a:bodyPr>
          <a:lstStyle>
            <a:lvl1pPr algn="l">
              <a:defRPr sz="40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0062A5C-BB22-4DBE-ADD1-3FE35BB72D8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그림 7" descr="슬로건_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13" y="6402388"/>
            <a:ext cx="20288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 userDrawn="1"/>
        </p:nvSpPr>
        <p:spPr>
          <a:xfrm>
            <a:off x="7929586" y="6557009"/>
            <a:ext cx="729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9FC358-0B6B-4F76-85D3-809AC531D34F}" type="slidenum">
              <a:rPr lang="ko-KR" altLang="en-US" sz="12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‹#›</a:t>
            </a:fld>
            <a:endParaRPr lang="ko-KR" altLang="en-US" sz="7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8507301" y="6581723"/>
            <a:ext cx="7292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 30</a:t>
            </a:r>
            <a:endParaRPr lang="ko-KR" altLang="en-US" sz="7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_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master2.jpg"/>
          <p:cNvPicPr>
            <a:picLocks noChangeAspect="1"/>
          </p:cNvPicPr>
          <p:nvPr userDrawn="1"/>
        </p:nvPicPr>
        <p:blipFill>
          <a:blip r:embed="rId2" cstate="print"/>
          <a:srcRect l="290" r="290" b="206"/>
          <a:stretch>
            <a:fillRect/>
          </a:stretch>
        </p:blipFill>
        <p:spPr>
          <a:xfrm>
            <a:off x="-82378" y="-65314"/>
            <a:ext cx="9308756" cy="698509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중점추진과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877" b="4456"/>
          <a:stretch>
            <a:fillRect/>
          </a:stretch>
        </p:blipFill>
        <p:spPr>
          <a:xfrm>
            <a:off x="0" y="6523968"/>
            <a:ext cx="9144000" cy="45719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3892380" y="6557009"/>
            <a:ext cx="729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9FC358-0B6B-4F76-85D3-809AC531D34F}" type="slidenum">
              <a:rPr lang="ko-KR" altLang="en-US" sz="12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‹#›</a:t>
            </a:fld>
            <a:endParaRPr lang="ko-KR" altLang="en-US" sz="7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4470095" y="6581723"/>
            <a:ext cx="7292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 12</a:t>
            </a:r>
            <a:endParaRPr lang="ko-KR" altLang="en-US" sz="7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그림 5" descr="마스터.png"/>
          <p:cNvPicPr>
            <a:picLocks noChangeAspect="1"/>
          </p:cNvPicPr>
          <p:nvPr userDrawn="1"/>
        </p:nvPicPr>
        <p:blipFill>
          <a:blip r:embed="rId3" cstate="print"/>
          <a:srcRect r="16138" b="53150"/>
          <a:stretch>
            <a:fillRect/>
          </a:stretch>
        </p:blipFill>
        <p:spPr>
          <a:xfrm>
            <a:off x="0" y="0"/>
            <a:ext cx="9144000" cy="3212976"/>
          </a:xfrm>
          <a:prstGeom prst="rect">
            <a:avLst/>
          </a:prstGeom>
        </p:spPr>
      </p:pic>
      <p:sp>
        <p:nvSpPr>
          <p:cNvPr id="11059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1A2A-92DB-4B66-A04A-FB21F3E2483C}" type="datetimeFigureOut">
              <a:rPr lang="ko-KR" altLang="en-US" smtClean="0"/>
              <a:pPr/>
              <a:t>2024-03-13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40C5-2E56-435A-B124-FB93DB55D9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중점추진과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마스터.png"/>
          <p:cNvPicPr>
            <a:picLocks noChangeAspect="1"/>
          </p:cNvPicPr>
          <p:nvPr userDrawn="1"/>
        </p:nvPicPr>
        <p:blipFill>
          <a:blip r:embed="rId2" cstate="print"/>
          <a:srcRect r="16138" b="53150"/>
          <a:stretch>
            <a:fillRect/>
          </a:stretch>
        </p:blipFill>
        <p:spPr>
          <a:xfrm>
            <a:off x="0" y="0"/>
            <a:ext cx="9144000" cy="3212976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7929586" y="6557009"/>
            <a:ext cx="729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29FC358-0B6B-4F76-85D3-809AC531D34F}" type="slidenum">
              <a:rPr lang="ko-KR" altLang="en-US" sz="12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‹#›</a:t>
            </a:fld>
            <a:endParaRPr lang="ko-KR" altLang="en-US" sz="7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8507301" y="6581723"/>
            <a:ext cx="7292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 27</a:t>
            </a:r>
            <a:endParaRPr lang="ko-KR" altLang="en-US" sz="7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중점추진과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마스터.png"/>
          <p:cNvPicPr>
            <a:picLocks noChangeAspect="1"/>
          </p:cNvPicPr>
          <p:nvPr userDrawn="1"/>
        </p:nvPicPr>
        <p:blipFill>
          <a:blip r:embed="rId2" cstate="print"/>
          <a:srcRect r="16138" b="53150"/>
          <a:stretch>
            <a:fillRect/>
          </a:stretch>
        </p:blipFill>
        <p:spPr>
          <a:xfrm>
            <a:off x="0" y="0"/>
            <a:ext cx="9144000" cy="32129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31468" t="11510" r="59113" b="8719"/>
          <a:stretch>
            <a:fillRect/>
          </a:stretch>
        </p:blipFill>
        <p:spPr bwMode="auto">
          <a:xfrm>
            <a:off x="6768752" y="0"/>
            <a:ext cx="23752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53"/>
          <p:cNvPicPr>
            <a:picLocks noChangeAspect="1" noChangeArrowheads="1"/>
          </p:cNvPicPr>
          <p:nvPr userDrawn="1"/>
        </p:nvPicPr>
        <p:blipFill>
          <a:blip r:embed="rId3" cstate="print"/>
          <a:srcRect t="85251"/>
          <a:stretch>
            <a:fillRect/>
          </a:stretch>
        </p:blipFill>
        <p:spPr bwMode="auto">
          <a:xfrm rot="16200000">
            <a:off x="3449326" y="3319426"/>
            <a:ext cx="6858000" cy="21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DAD2B6-3D88-40AC-8B27-77E60855EFE7}" type="datetimeFigureOut">
              <a:rPr lang="ko-KR" altLang="en-US"/>
              <a:pPr/>
              <a:t>2024-03-13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98E8F-1708-42D0-A125-A57D68DBF0A3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97BE01-1F18-46F5-A3F2-688B23DB0186}" type="datetimeFigureOut">
              <a:rPr lang="ko-KR" altLang="en-US"/>
              <a:pPr/>
              <a:t>2024-03-13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62A5F5-E794-4469-B1A3-7A8B28E5C9EE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D3E8C6-D90E-4D5C-A2C4-BA8DB504401A}" type="datetimeFigureOut">
              <a:rPr lang="ko-KR" altLang="en-US"/>
              <a:pPr/>
              <a:t>2024-03-13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62D9B-6A6B-42DB-AD54-5DD13871716E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22BF61-DDF5-494C-A9DD-258F5C5E0A66}" type="datetimeFigureOut">
              <a:rPr lang="ko-KR" altLang="en-US"/>
              <a:pPr/>
              <a:t>2024-03-13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5FB91-7D21-4836-BAA7-F10CF9D8D485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936C5D-C212-4102-9A22-6F6C052CF063}" type="datetimeFigureOut">
              <a:rPr lang="ko-KR" altLang="en-US"/>
              <a:pPr/>
              <a:t>2024-03-13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D8C82-BBED-4D53-A8C1-6251F13FA598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7A4260-E6D5-4FE6-AEBD-ADBDEBD818B3}" type="datetimeFigureOut">
              <a:rPr lang="ko-KR" altLang="en-US"/>
              <a:pPr/>
              <a:t>2024-03-13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D77C5-5C02-4D19-BAC0-0560D3BDBF4E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722DF8-7D69-428B-80C3-C740C8579AE1}" type="datetimeFigureOut">
              <a:rPr lang="ko-KR" altLang="en-US"/>
              <a:pPr/>
              <a:t>2024-03-13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AD18E8-FCD4-4E7D-90CB-085F12F0C4B8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1A2A-92DB-4B66-A04A-FB21F3E2483C}" type="datetimeFigureOut">
              <a:rPr lang="ko-KR" altLang="en-US" smtClean="0"/>
              <a:pPr/>
              <a:t>2024-03-13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40C5-2E56-435A-B124-FB93DB55D9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EFF062-1190-4E49-B938-C66660DA73CA}" type="datetimeFigureOut">
              <a:rPr lang="ko-KR" altLang="en-US"/>
              <a:pPr/>
              <a:t>2024-03-13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B0AFD-7650-4FAE-B6C3-3FBF48F3CC4B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6F49D3-15A1-4FB4-8525-1F28665E4072}" type="datetimeFigureOut">
              <a:rPr lang="ko-KR" altLang="en-US"/>
              <a:pPr/>
              <a:t>2024-03-13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6DAA6-B5CB-4531-9C6F-47AC75BAA284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24A7ED-3625-4702-9B4B-536478883156}" type="datetimeFigureOut">
              <a:rPr lang="ko-KR" altLang="en-US"/>
              <a:pPr/>
              <a:t>2024-03-13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5D0E86-6564-4C2B-BC55-46DCB6B810F2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733A85-C916-4682-9CD8-7C4D8AEEDFCB}" type="datetimeFigureOut">
              <a:rPr lang="ko-KR" altLang="en-US"/>
              <a:pPr/>
              <a:t>2024-03-13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AA932-F2EE-4E9E-8D7D-9B436D46EB89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1A2A-92DB-4B66-A04A-FB21F3E2483C}" type="datetimeFigureOut">
              <a:rPr lang="ko-KR" altLang="en-US" smtClean="0"/>
              <a:pPr/>
              <a:t>2024-03-13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40C5-2E56-435A-B124-FB93DB55D9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1A2A-92DB-4B66-A04A-FB21F3E2483C}" type="datetimeFigureOut">
              <a:rPr lang="ko-KR" altLang="en-US" smtClean="0"/>
              <a:pPr/>
              <a:t>2024-03-13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40C5-2E56-435A-B124-FB93DB55D9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1A2A-92DB-4B66-A04A-FB21F3E2483C}" type="datetimeFigureOut">
              <a:rPr lang="ko-KR" altLang="en-US" smtClean="0"/>
              <a:pPr/>
              <a:t>2024-03-13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40C5-2E56-435A-B124-FB93DB55D9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1A2A-92DB-4B66-A04A-FB21F3E2483C}" type="datetimeFigureOut">
              <a:rPr lang="ko-KR" altLang="en-US" smtClean="0"/>
              <a:pPr/>
              <a:t>2024-03-13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40C5-2E56-435A-B124-FB93DB55D9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1A2A-92DB-4B66-A04A-FB21F3E2483C}" type="datetimeFigureOut">
              <a:rPr lang="ko-KR" altLang="en-US" smtClean="0"/>
              <a:pPr/>
              <a:t>2024-03-13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40C5-2E56-435A-B124-FB93DB55D9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1A2A-92DB-4B66-A04A-FB21F3E2483C}" type="datetimeFigureOut">
              <a:rPr lang="ko-KR" altLang="en-US" smtClean="0"/>
              <a:pPr/>
              <a:t>2024-03-13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40C5-2E56-435A-B124-FB93DB55D9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11A2A-92DB-4B66-A04A-FB21F3E2483C}" type="datetimeFigureOut">
              <a:rPr lang="ko-KR" altLang="en-US" smtClean="0"/>
              <a:pPr/>
              <a:t>2024-03-13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040C5-2E56-435A-B124-FB93DB55D9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7" r:id="rId12"/>
    <p:sldLayoutId id="2147483664" r:id="rId13"/>
    <p:sldLayoutId id="2147483663" r:id="rId14"/>
    <p:sldLayoutId id="2147483661" r:id="rId15"/>
    <p:sldLayoutId id="2147483665" r:id="rId16"/>
    <p:sldLayoutId id="2147483666" r:id="rId17"/>
    <p:sldLayoutId id="2147483668" r:id="rId18"/>
    <p:sldLayoutId id="2147483669" r:id="rId19"/>
    <p:sldLayoutId id="2147483671" r:id="rId20"/>
    <p:sldLayoutId id="2147483672" r:id="rId21"/>
    <p:sldLayoutId id="2147483670" r:id="rId2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latin typeface="맑은 고딕"/>
              </a:defRPr>
            </a:lvl1pPr>
          </a:lstStyle>
          <a:p>
            <a:fld id="{0A63DA9F-87E7-4323-8A95-A7876770F730}" type="datetimeFigureOut">
              <a:rPr lang="ko-KR" altLang="en-US"/>
              <a:pPr/>
              <a:t>2024-03-13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맑은 고딕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latin typeface="맑은 고딕"/>
              </a:defRPr>
            </a:lvl1pPr>
          </a:lstStyle>
          <a:p>
            <a:fld id="{08C3D03A-C725-45C6-85FF-40FA60568616}" type="slidenum">
              <a:rPr lang="ko-KR" altLang="en-US"/>
              <a:pPr/>
              <a:t>‹#›</a:t>
            </a:fld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877" b="4456"/>
          <a:stretch>
            <a:fillRect/>
          </a:stretch>
        </p:blipFill>
        <p:spPr>
          <a:xfrm>
            <a:off x="-323882" y="-23813"/>
            <a:ext cx="9772682" cy="1000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맑은 고딕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  <a:cs typeface="맑은 고딕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  <a:cs typeface="맑은 고딕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  <a:cs typeface="맑은 고딕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  <a:cs typeface="맑은 고딕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맑은 고딕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맑은 고딕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맑은 고딕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맑은 고딕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맑은 고딕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ub3"/>
          <p:cNvPicPr>
            <a:picLocks noChangeAspect="1" noChangeArrowheads="1"/>
          </p:cNvPicPr>
          <p:nvPr userDrawn="1"/>
        </p:nvPicPr>
        <p:blipFill>
          <a:blip r:embed="rId13" cstate="print"/>
          <a:srcRect b="19872"/>
          <a:stretch>
            <a:fillRect/>
          </a:stretch>
        </p:blipFill>
        <p:spPr bwMode="auto">
          <a:xfrm>
            <a:off x="0" y="-1714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568" descr="빛"/>
          <p:cNvPicPr>
            <a:picLocks noChangeAspect="1" noChangeArrowheads="1"/>
          </p:cNvPicPr>
          <p:nvPr userDrawn="1"/>
        </p:nvPicPr>
        <p:blipFill>
          <a:blip r:embed="rId14" cstate="print"/>
          <a:srcRect l="58646" b="44444"/>
          <a:stretch>
            <a:fillRect/>
          </a:stretch>
        </p:blipFill>
        <p:spPr bwMode="auto">
          <a:xfrm>
            <a:off x="6732588" y="-4763"/>
            <a:ext cx="2160587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슬라이드 번호 개체 틀 4"/>
          <p:cNvSpPr txBox="1">
            <a:spLocks/>
          </p:cNvSpPr>
          <p:nvPr userDrawn="1"/>
        </p:nvSpPr>
        <p:spPr>
          <a:xfrm>
            <a:off x="3479800" y="6132537"/>
            <a:ext cx="2143125" cy="527050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옥션고딕 L" pitchFamily="2" charset="-127"/>
                <a:ea typeface="옥션고딕 L" pitchFamily="2" charset="-127"/>
              </a:rPr>
              <a:t>- </a:t>
            </a:r>
            <a:fld id="{8C9C2726-73D7-412F-BA19-1091F1663751}" type="slidenum">
              <a:rPr kumimoji="0" lang="ko-KR" altLang="en-US"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옥션고딕 L" pitchFamily="2" charset="-127"/>
                <a:ea typeface="옥션고딕 L" pitchFamily="2" charset="-127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kumimoji="0"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옥션고딕 L" pitchFamily="2" charset="-127"/>
                <a:ea typeface="옥션고딕 L" pitchFamily="2" charset="-127"/>
              </a:rPr>
              <a:t> </a:t>
            </a:r>
            <a:r>
              <a:rPr kumimoji="0"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옥션고딕 L" pitchFamily="2" charset="-127"/>
                <a:ea typeface="옥션고딕 L" pitchFamily="2" charset="-127"/>
              </a:rPr>
              <a:t>-</a:t>
            </a:r>
            <a:endParaRPr kumimoji="0"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옥션고딕 L" pitchFamily="2" charset="-127"/>
              <a:ea typeface="옥션고딕 L" pitchFamily="2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간지"/>
          <p:cNvPicPr>
            <a:picLocks noChangeAspect="1" noChangeArrowheads="1"/>
          </p:cNvPicPr>
          <p:nvPr userDrawn="1"/>
        </p:nvPicPr>
        <p:blipFill>
          <a:blip r:embed="rId13" cstate="print"/>
          <a:srcRect l="2569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8.jpeg"/><Relationship Id="rId4" Type="http://schemas.openxmlformats.org/officeDocument/2006/relationships/hyperlink" Target="http://www.google.co.kr/url?sa=i&amp;rct=j&amp;q=&amp;esrc=s&amp;source=images&amp;cd=&amp;cad=rja&amp;uact=8&amp;docid=0xSEhOGudwzAMM&amp;tbnid=n6jFfD52KPFNUM:&amp;ved=0CAUQjRw&amp;url=http://rotc2416.tistory.com/393&amp;ei=0NaCU_z5BYXy8QWqxoKwBg&amp;bvm=bv.67720277,d.dGc&amp;psig=AFQjCNFTy0XCzMCGBZa5JVK02sF7CIkKqg&amp;ust=1401169984959098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581812" y="1048976"/>
            <a:ext cx="6310668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36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OOO</a:t>
            </a:r>
            <a:r>
              <a:rPr lang="en-US" altLang="ko-KR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국문</a:t>
            </a:r>
            <a:r>
              <a:rPr lang="en-US" altLang="ko-KR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)</a:t>
            </a:r>
            <a:br>
              <a:rPr lang="en-US" altLang="ko-KR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</a:br>
            <a:r>
              <a:rPr lang="en-US" altLang="ko-KR" sz="36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OOO</a:t>
            </a:r>
            <a:r>
              <a:rPr lang="en-US" altLang="ko-KR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영문</a:t>
            </a:r>
            <a:r>
              <a:rPr lang="en-US" altLang="ko-KR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)</a:t>
            </a:r>
          </a:p>
        </p:txBody>
      </p:sp>
      <p:pic>
        <p:nvPicPr>
          <p:cNvPr id="8" name="Picture 3" descr="C:\Documents and Settings\Aone\바탕 화면\표지_01_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033" t="4073" r="54607" b="65784"/>
          <a:stretch>
            <a:fillRect/>
          </a:stretch>
        </p:blipFill>
        <p:spPr bwMode="auto">
          <a:xfrm>
            <a:off x="0" y="5877272"/>
            <a:ext cx="1020487" cy="980728"/>
          </a:xfrm>
          <a:prstGeom prst="rect">
            <a:avLst/>
          </a:prstGeom>
          <a:noFill/>
        </p:spPr>
      </p:pic>
      <p:pic>
        <p:nvPicPr>
          <p:cNvPr id="86020" name="Picture 4" descr="http://cfile26.uf.tistory.com/image/1128F9384DA9C22827CAF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63282" y="5949280"/>
            <a:ext cx="1080718" cy="908720"/>
          </a:xfrm>
          <a:prstGeom prst="rect">
            <a:avLst/>
          </a:prstGeom>
          <a:noFill/>
        </p:spPr>
      </p:pic>
      <p:sp>
        <p:nvSpPr>
          <p:cNvPr id="374" name="TextBox 373"/>
          <p:cNvSpPr txBox="1"/>
          <p:nvPr/>
        </p:nvSpPr>
        <p:spPr>
          <a:xfrm>
            <a:off x="179512" y="188640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</a:rPr>
              <a:t>’24</a:t>
            </a:r>
            <a:r>
              <a:rPr lang="ko-KR" altLang="en-US" sz="2000" b="1" dirty="0">
                <a:solidFill>
                  <a:schemeClr val="bg1"/>
                </a:solidFill>
              </a:rPr>
              <a:t>년도 제</a:t>
            </a:r>
            <a:r>
              <a:rPr lang="en-US" altLang="ko-KR" sz="2000" b="1" dirty="0">
                <a:solidFill>
                  <a:schemeClr val="bg1"/>
                </a:solidFill>
              </a:rPr>
              <a:t>00</a:t>
            </a:r>
            <a:r>
              <a:rPr lang="ko-KR" altLang="en-US" sz="2000" b="1" dirty="0">
                <a:solidFill>
                  <a:schemeClr val="bg1"/>
                </a:solidFill>
              </a:rPr>
              <a:t>차 </a:t>
            </a:r>
            <a:r>
              <a:rPr lang="ko-KR" altLang="en-US" sz="2000" b="1" dirty="0" err="1">
                <a:solidFill>
                  <a:schemeClr val="bg1"/>
                </a:solidFill>
              </a:rPr>
              <a:t>국가연구시설장비심의위원회</a:t>
            </a:r>
            <a:r>
              <a:rPr lang="ko-KR" altLang="en-US" sz="2000" b="1" dirty="0">
                <a:solidFill>
                  <a:schemeClr val="bg1"/>
                </a:solidFill>
              </a:rPr>
              <a:t> </a:t>
            </a:r>
            <a:r>
              <a:rPr lang="ko-KR" altLang="en-US" sz="2000" b="1" dirty="0" err="1">
                <a:solidFill>
                  <a:schemeClr val="bg1"/>
                </a:solidFill>
              </a:rPr>
              <a:t>상시심의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376" name="TextBox 375"/>
          <p:cNvSpPr txBox="1"/>
          <p:nvPr/>
        </p:nvSpPr>
        <p:spPr>
          <a:xfrm>
            <a:off x="1780016" y="3807272"/>
            <a:ext cx="588832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장비심의번호  </a:t>
            </a:r>
            <a:r>
              <a:rPr lang="en-US" altLang="ko-KR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ko-KR" altLang="en-US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발표일자        </a:t>
            </a:r>
            <a:r>
              <a:rPr lang="en-US" altLang="ko-KR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: 2023</a:t>
            </a:r>
            <a:r>
              <a:rPr lang="ko-KR" altLang="en-US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년 </a:t>
            </a:r>
            <a:r>
              <a:rPr lang="en-US" altLang="ko-KR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00</a:t>
            </a:r>
            <a:r>
              <a:rPr lang="ko-KR" altLang="en-US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월 </a:t>
            </a:r>
            <a:r>
              <a:rPr lang="en-US" altLang="ko-KR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00</a:t>
            </a:r>
            <a:r>
              <a:rPr lang="ko-KR" altLang="en-US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일</a:t>
            </a:r>
            <a:endParaRPr lang="en-US" altLang="ko-KR" sz="2800" b="1" dirty="0">
              <a:ln w="3175" cmpd="sng">
                <a:noFill/>
                <a:prstDash val="solid"/>
              </a:ln>
              <a:gradFill flip="none" rotWithShape="1"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66CC">
                      <a:shade val="67500"/>
                      <a:satMod val="115000"/>
                    </a:srgbClr>
                  </a:gs>
                  <a:gs pos="100000">
                    <a:srgbClr val="0066C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atin typeface="나눔고딕 ExtraBold" pitchFamily="50" charset="-127"/>
              <a:ea typeface="나눔고딕 ExtraBold" pitchFamily="50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신청기관        </a:t>
            </a:r>
            <a:r>
              <a:rPr lang="en-US" altLang="ko-KR" sz="28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: OOO</a:t>
            </a:r>
            <a:endParaRPr lang="ko-KR" altLang="en-US" sz="2800" b="1" dirty="0">
              <a:ln w="3175" cmpd="sng">
                <a:noFill/>
                <a:prstDash val="solid"/>
              </a:ln>
              <a:gradFill flip="none" rotWithShape="1"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66CC">
                      <a:shade val="67500"/>
                      <a:satMod val="115000"/>
                    </a:srgbClr>
                  </a:gs>
                  <a:gs pos="100000">
                    <a:srgbClr val="0066C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938300" y="1412776"/>
            <a:ext cx="187514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36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장비명 </a:t>
            </a:r>
            <a:r>
              <a:rPr lang="en-US" altLang="ko-KR" sz="3600" b="1" dirty="0">
                <a:ln w="3175" cmpd="sng">
                  <a:noFill/>
                  <a:prstDash val="solid"/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66CC">
                        <a:shade val="67500"/>
                        <a:satMod val="115000"/>
                      </a:srgbClr>
                    </a:gs>
                    <a:gs pos="100000">
                      <a:srgbClr val="0066CC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</a:rPr>
              <a:t>:</a:t>
            </a:r>
            <a:endParaRPr lang="ko-KR" altLang="en-US" sz="3600" b="1" dirty="0">
              <a:ln w="3175" cmpd="sng">
                <a:noFill/>
                <a:prstDash val="solid"/>
              </a:ln>
              <a:gradFill flip="none" rotWithShape="1"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66CC">
                      <a:shade val="67500"/>
                      <a:satMod val="115000"/>
                    </a:srgbClr>
                  </a:gs>
                  <a:gs pos="100000">
                    <a:srgbClr val="0066C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13420" y="74344"/>
            <a:ext cx="37705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latinLnBrk="0">
              <a:defRPr/>
            </a:pPr>
            <a:r>
              <a:rPr lang="ko-KR" altLang="en-US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연구장비의 파급성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137220" y="1619656"/>
            <a:ext cx="4320480" cy="2241392"/>
          </a:xfrm>
          <a:prstGeom prst="roundRect">
            <a:avLst>
              <a:gd name="adj" fmla="val 4406"/>
            </a:avLst>
          </a:prstGeom>
          <a:noFill/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819580" y="1399059"/>
            <a:ext cx="3024336" cy="440048"/>
          </a:xfrm>
          <a:prstGeom prst="roundRect">
            <a:avLst/>
          </a:prstGeom>
          <a:solidFill>
            <a:srgbClr val="003366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solidFill>
                  <a:schemeClr val="bg1"/>
                </a:solidFill>
              </a:rPr>
              <a:t>과학기술적 측면</a:t>
            </a:r>
          </a:p>
        </p:txBody>
      </p:sp>
      <p:sp>
        <p:nvSpPr>
          <p:cNvPr id="6" name="모서리가 둥근 직사각형 5"/>
          <p:cNvSpPr/>
          <p:nvPr/>
        </p:nvSpPr>
        <p:spPr>
          <a:xfrm>
            <a:off x="4673724" y="1611656"/>
            <a:ext cx="4320480" cy="2241392"/>
          </a:xfrm>
          <a:prstGeom prst="roundRect">
            <a:avLst>
              <a:gd name="adj" fmla="val 4406"/>
            </a:avLst>
          </a:prstGeom>
          <a:noFill/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5356084" y="1391059"/>
            <a:ext cx="3024336" cy="440048"/>
          </a:xfrm>
          <a:prstGeom prst="roundRect">
            <a:avLst/>
          </a:prstGeom>
          <a:solidFill>
            <a:srgbClr val="003366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2000" b="1" dirty="0">
                <a:solidFill>
                  <a:schemeClr val="bg1"/>
                </a:solidFill>
              </a:rPr>
              <a:t>경제적 측면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1236" y="2069356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/>
              <a:t>□ </a:t>
            </a:r>
            <a:r>
              <a:rPr lang="en-US" altLang="ko-KR" b="1" dirty="0"/>
              <a:t>OO</a:t>
            </a:r>
          </a:p>
          <a:p>
            <a:r>
              <a:rPr lang="en-US" altLang="ko-KR" b="1" dirty="0"/>
              <a:t>  -</a:t>
            </a:r>
          </a:p>
          <a:p>
            <a:r>
              <a:rPr lang="en-US" altLang="ko-KR" b="1" dirty="0"/>
              <a:t>    .</a:t>
            </a:r>
          </a:p>
          <a:p>
            <a:endParaRPr lang="en-US" altLang="ko-KR" b="1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45604" y="4283952"/>
            <a:ext cx="4320480" cy="2241392"/>
          </a:xfrm>
          <a:prstGeom prst="roundRect">
            <a:avLst>
              <a:gd name="adj" fmla="val 4406"/>
            </a:avLst>
          </a:prstGeom>
          <a:noFill/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827964" y="4063355"/>
            <a:ext cx="3024336" cy="440048"/>
          </a:xfrm>
          <a:prstGeom prst="roundRect">
            <a:avLst/>
          </a:prstGeom>
          <a:solidFill>
            <a:srgbClr val="003366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solidFill>
                  <a:schemeClr val="bg1"/>
                </a:solidFill>
              </a:rPr>
              <a:t>사회적 측면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4682108" y="4275952"/>
            <a:ext cx="4320480" cy="2241392"/>
          </a:xfrm>
          <a:prstGeom prst="roundRect">
            <a:avLst>
              <a:gd name="adj" fmla="val 4406"/>
            </a:avLst>
          </a:prstGeom>
          <a:noFill/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5364468" y="4055355"/>
            <a:ext cx="3024336" cy="440048"/>
          </a:xfrm>
          <a:prstGeom prst="roundRect">
            <a:avLst/>
          </a:prstGeom>
          <a:solidFill>
            <a:srgbClr val="003366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2000" b="1" dirty="0">
                <a:solidFill>
                  <a:schemeClr val="bg1"/>
                </a:solidFill>
              </a:rPr>
              <a:t>지역적 측면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1236" y="4742288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/>
              <a:t>□ </a:t>
            </a:r>
            <a:r>
              <a:rPr lang="en-US" altLang="ko-KR" b="1" dirty="0"/>
              <a:t>OO</a:t>
            </a:r>
          </a:p>
          <a:p>
            <a:r>
              <a:rPr lang="en-US" altLang="ko-KR" b="1" dirty="0"/>
              <a:t>  -</a:t>
            </a:r>
          </a:p>
          <a:p>
            <a:r>
              <a:rPr lang="en-US" altLang="ko-KR" b="1" dirty="0"/>
              <a:t>    .</a:t>
            </a:r>
          </a:p>
          <a:p>
            <a:endParaRPr lang="en-US" altLang="ko-KR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788024" y="2069356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/>
              <a:t>□ </a:t>
            </a:r>
            <a:r>
              <a:rPr lang="en-US" altLang="ko-KR" b="1" dirty="0"/>
              <a:t>OO</a:t>
            </a:r>
          </a:p>
          <a:p>
            <a:r>
              <a:rPr lang="en-US" altLang="ko-KR" b="1" dirty="0"/>
              <a:t>  -</a:t>
            </a:r>
          </a:p>
          <a:p>
            <a:r>
              <a:rPr lang="en-US" altLang="ko-KR" b="1" dirty="0"/>
              <a:t>    .</a:t>
            </a:r>
          </a:p>
          <a:p>
            <a:endParaRPr lang="en-US" altLang="ko-KR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788024" y="4742288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/>
              <a:t>□ </a:t>
            </a:r>
            <a:r>
              <a:rPr lang="en-US" altLang="ko-KR" b="1" dirty="0"/>
              <a:t>OO</a:t>
            </a:r>
          </a:p>
          <a:p>
            <a:r>
              <a:rPr lang="en-US" altLang="ko-KR" b="1" dirty="0"/>
              <a:t>  -</a:t>
            </a:r>
          </a:p>
          <a:p>
            <a:r>
              <a:rPr lang="en-US" altLang="ko-KR" b="1" dirty="0"/>
              <a:t>    .</a:t>
            </a:r>
          </a:p>
          <a:p>
            <a:endParaRPr lang="en-US" altLang="ko-KR" b="1" dirty="0"/>
          </a:p>
        </p:txBody>
      </p:sp>
      <p:sp>
        <p:nvSpPr>
          <p:cNvPr id="18" name="직사각형 17"/>
          <p:cNvSpPr/>
          <p:nvPr/>
        </p:nvSpPr>
        <p:spPr>
          <a:xfrm>
            <a:off x="215770" y="740321"/>
            <a:ext cx="8712460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kumimoji="1" lang="en-US" altLang="ko-KR" sz="1400" b="1" dirty="0">
                <a:solidFill>
                  <a:srgbClr val="FF0000"/>
                </a:solidFill>
                <a:latin typeface="+mn-ea"/>
                <a:cs typeface="굴림" pitchFamily="50" charset="-127"/>
              </a:rPr>
              <a:t>※ </a:t>
            </a:r>
            <a:r>
              <a:rPr kumimoji="1" lang="ko-KR" altLang="en-US" sz="1400" b="1" dirty="0">
                <a:solidFill>
                  <a:srgbClr val="FF0000"/>
                </a:solidFill>
                <a:latin typeface="+mn-ea"/>
                <a:cs typeface="굴림" pitchFamily="50" charset="-127"/>
              </a:rPr>
              <a:t>제안 연구시설･장비의 구축 결과 예측되는 기대효과 제시</a:t>
            </a:r>
            <a:endParaRPr lang="ko-KR" altLang="en-US" sz="1400" b="1" dirty="0">
              <a:solidFill>
                <a:srgbClr val="FF0000"/>
              </a:solidFill>
              <a:latin typeface="+mn-ea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7075952" y="6570020"/>
            <a:ext cx="1804196" cy="230832"/>
            <a:chOff x="2335756" y="2268708"/>
            <a:chExt cx="1804196" cy="230832"/>
          </a:xfrm>
        </p:grpSpPr>
        <p:grpSp>
          <p:nvGrpSpPr>
            <p:cNvPr id="20" name="그룹 37"/>
            <p:cNvGrpSpPr/>
            <p:nvPr/>
          </p:nvGrpSpPr>
          <p:grpSpPr>
            <a:xfrm>
              <a:off x="2335756" y="2276872"/>
              <a:ext cx="1804194" cy="222304"/>
              <a:chOff x="1198501" y="5268505"/>
              <a:chExt cx="3589523" cy="716703"/>
            </a:xfrm>
          </p:grpSpPr>
          <p:grpSp>
            <p:nvGrpSpPr>
              <p:cNvPr id="22" name="그룹 20"/>
              <p:cNvGrpSpPr/>
              <p:nvPr/>
            </p:nvGrpSpPr>
            <p:grpSpPr>
              <a:xfrm>
                <a:off x="1198501" y="5268505"/>
                <a:ext cx="581003" cy="692872"/>
                <a:chOff x="1235249" y="2279290"/>
                <a:chExt cx="815801" cy="751574"/>
              </a:xfrm>
            </p:grpSpPr>
            <p:sp>
              <p:nvSpPr>
                <p:cNvPr id="26" name="직사각형 25"/>
                <p:cNvSpPr/>
                <p:nvPr/>
              </p:nvSpPr>
              <p:spPr>
                <a:xfrm>
                  <a:off x="1235249" y="2301255"/>
                  <a:ext cx="684000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0000">
                      <a:schemeClr val="tx2">
                        <a:lumMod val="75000"/>
                      </a:schemeClr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600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286187" y="2279290"/>
                  <a:ext cx="764863" cy="75157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CC"/>
                    </a:gs>
                    <a:gs pos="50000">
                      <a:srgbClr val="0066CC"/>
                    </a:gs>
                    <a:gs pos="100000">
                      <a:srgbClr val="0099FF"/>
                    </a:gs>
                  </a:gsLst>
                  <a:lin ang="13500000" scaled="1"/>
                  <a:tileRect/>
                </a:grad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900" b="1" dirty="0">
                      <a:latin typeface="나눔명조 ExtraBold" pitchFamily="18" charset="-127"/>
                      <a:ea typeface="나눔명조 ExtraBold" pitchFamily="18" charset="-127"/>
                    </a:rPr>
                    <a:t>II</a:t>
                  </a:r>
                  <a:endParaRPr lang="ko-KR" altLang="en-US" sz="900" b="1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</p:grpSp>
          <p:grpSp>
            <p:nvGrpSpPr>
              <p:cNvPr id="23" name="그룹 23"/>
              <p:cNvGrpSpPr/>
              <p:nvPr/>
            </p:nvGrpSpPr>
            <p:grpSpPr>
              <a:xfrm>
                <a:off x="1907704" y="5301208"/>
                <a:ext cx="2880320" cy="684000"/>
                <a:chOff x="1518892" y="2169692"/>
                <a:chExt cx="6942868" cy="684000"/>
              </a:xfrm>
            </p:grpSpPr>
            <p:sp>
              <p:nvSpPr>
                <p:cNvPr id="24" name="직사각형 23"/>
                <p:cNvSpPr/>
                <p:nvPr/>
              </p:nvSpPr>
              <p:spPr>
                <a:xfrm>
                  <a:off x="1518892" y="2169692"/>
                  <a:ext cx="115962" cy="684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  <p:sp>
              <p:nvSpPr>
                <p:cNvPr id="25" name="직사각형 24"/>
                <p:cNvSpPr/>
                <p:nvPr/>
              </p:nvSpPr>
              <p:spPr>
                <a:xfrm>
                  <a:off x="1623668" y="2169692"/>
                  <a:ext cx="6838092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alpha val="61000"/>
                      </a:schemeClr>
                    </a:gs>
                    <a:gs pos="50000">
                      <a:schemeClr val="bg1">
                        <a:lumMod val="75000"/>
                        <a:alpha val="53000"/>
                      </a:schemeClr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</p:grpSp>
        </p:grpSp>
        <p:sp>
          <p:nvSpPr>
            <p:cNvPr id="21" name="직사각형 20"/>
            <p:cNvSpPr/>
            <p:nvPr/>
          </p:nvSpPr>
          <p:spPr>
            <a:xfrm>
              <a:off x="2627784" y="2268708"/>
              <a:ext cx="1512168" cy="230832"/>
            </a:xfrm>
            <a:prstGeom prst="rect">
              <a:avLst/>
            </a:prstGeom>
          </p:spPr>
          <p:txBody>
            <a:bodyPr wrap="square" anchor="ctr" anchorCtr="1">
              <a:spAutoFit/>
            </a:bodyPr>
            <a:lstStyle/>
            <a:p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연구시설</a:t>
              </a:r>
              <a:r>
                <a:rPr lang="en-US" altLang="ko-KR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·</a:t>
              </a:r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장비의 개요</a:t>
              </a:r>
              <a:endParaRPr lang="ko-KR" altLang="en-US" sz="900" b="1" dirty="0"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직사각형 40"/>
          <p:cNvSpPr/>
          <p:nvPr/>
        </p:nvSpPr>
        <p:spPr>
          <a:xfrm>
            <a:off x="213420" y="74344"/>
            <a:ext cx="20457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latinLnBrk="0">
              <a:defRPr/>
            </a:pPr>
            <a:r>
              <a:rPr lang="ko-KR" altLang="en-US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향후 계획</a:t>
            </a:r>
          </a:p>
        </p:txBody>
      </p:sp>
      <p:graphicFrame>
        <p:nvGraphicFramePr>
          <p:cNvPr id="4" name="Group 2697"/>
          <p:cNvGraphicFramePr>
            <a:graphicFrameLocks noGrp="1"/>
          </p:cNvGraphicFramePr>
          <p:nvPr/>
        </p:nvGraphicFramePr>
        <p:xfrm>
          <a:off x="179512" y="2158608"/>
          <a:ext cx="8712971" cy="4317752"/>
        </p:xfrm>
        <a:graphic>
          <a:graphicData uri="http://schemas.openxmlformats.org/drawingml/2006/table">
            <a:tbl>
              <a:tblPr/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8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98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98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98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98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98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98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88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                         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구  분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내  용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2015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8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3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구매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발주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3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차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,2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차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…..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최종검수 等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03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입고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03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조립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설치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(Set Up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기간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03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완료 및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NTIS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등록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03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운용 및 활용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Text Box 173"/>
          <p:cNvSpPr txBox="1">
            <a:spLocks noChangeArrowheads="1"/>
          </p:cNvSpPr>
          <p:nvPr/>
        </p:nvSpPr>
        <p:spPr bwMode="auto">
          <a:xfrm>
            <a:off x="8200330" y="1783159"/>
            <a:ext cx="692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sz="1000" b="1" dirty="0">
                <a:latin typeface="+mn-ea"/>
              </a:rPr>
              <a:t>진행계획</a:t>
            </a:r>
          </a:p>
        </p:txBody>
      </p:sp>
      <p:sp>
        <p:nvSpPr>
          <p:cNvPr id="13" name="Rectangle 2599"/>
          <p:cNvSpPr>
            <a:spLocks noChangeArrowheads="1"/>
          </p:cNvSpPr>
          <p:nvPr/>
        </p:nvSpPr>
        <p:spPr bwMode="auto">
          <a:xfrm rot="19154980" flipH="1">
            <a:off x="3698304" y="4269261"/>
            <a:ext cx="3981450" cy="1008062"/>
          </a:xfrm>
          <a:prstGeom prst="rect">
            <a:avLst/>
          </a:prstGeom>
          <a:noFill/>
          <a:ln w="762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5400" dirty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</a:rPr>
              <a:t>EXAMPLE</a:t>
            </a:r>
          </a:p>
        </p:txBody>
      </p:sp>
      <p:sp>
        <p:nvSpPr>
          <p:cNvPr id="16" name="오른쪽 화살표 15"/>
          <p:cNvSpPr/>
          <p:nvPr/>
        </p:nvSpPr>
        <p:spPr>
          <a:xfrm>
            <a:off x="2468909" y="2947968"/>
            <a:ext cx="1423832" cy="43204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오른쪽 화살표 16"/>
          <p:cNvSpPr/>
          <p:nvPr/>
        </p:nvSpPr>
        <p:spPr>
          <a:xfrm>
            <a:off x="7740352" y="1772816"/>
            <a:ext cx="509389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15770" y="1196752"/>
            <a:ext cx="8712460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400" b="1" dirty="0">
                <a:solidFill>
                  <a:srgbClr val="FF0000"/>
                </a:solidFill>
                <a:latin typeface="+mn-ea"/>
                <a:cs typeface="굴림" pitchFamily="50" charset="-127"/>
              </a:rPr>
              <a:t>※ </a:t>
            </a:r>
            <a:r>
              <a:rPr kumimoji="1" lang="ko-KR" altLang="en-US" sz="1400" b="1" dirty="0">
                <a:solidFill>
                  <a:srgbClr val="FF0000"/>
                </a:solidFill>
                <a:latin typeface="+mn-ea"/>
                <a:cs typeface="굴림" pitchFamily="50" charset="-127"/>
              </a:rPr>
              <a:t>연구시설･장비의 세부적인 구축 전략 기술</a:t>
            </a:r>
            <a:endParaRPr kumimoji="1" lang="ko-KR" altLang="en-US" sz="3200" b="1" dirty="0">
              <a:solidFill>
                <a:srgbClr val="FF0000"/>
              </a:solidFill>
              <a:latin typeface="+mn-ea"/>
              <a:cs typeface="굴림" pitchFamily="50" charset="-127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7594868" y="6570020"/>
            <a:ext cx="1312472" cy="230832"/>
            <a:chOff x="7075952" y="6570020"/>
            <a:chExt cx="1312472" cy="230832"/>
          </a:xfrm>
        </p:grpSpPr>
        <p:grpSp>
          <p:nvGrpSpPr>
            <p:cNvPr id="14" name="그룹 20"/>
            <p:cNvGrpSpPr/>
            <p:nvPr/>
          </p:nvGrpSpPr>
          <p:grpSpPr>
            <a:xfrm>
              <a:off x="7075952" y="6578184"/>
              <a:ext cx="319423" cy="214912"/>
              <a:chOff x="1235249" y="2279290"/>
              <a:chExt cx="1051410" cy="751574"/>
            </a:xfrm>
          </p:grpSpPr>
          <p:sp>
            <p:nvSpPr>
              <p:cNvPr id="20" name="직사각형 19"/>
              <p:cNvSpPr/>
              <p:nvPr/>
            </p:nvSpPr>
            <p:spPr>
              <a:xfrm>
                <a:off x="1235249" y="2301255"/>
                <a:ext cx="684000" cy="684000"/>
              </a:xfrm>
              <a:prstGeom prst="rect">
                <a:avLst/>
              </a:prstGeom>
              <a:gradFill flip="none" rotWithShape="1">
                <a:gsLst>
                  <a:gs pos="0">
                    <a:schemeClr val="tx2">
                      <a:lumMod val="75000"/>
                    </a:schemeClr>
                  </a:gs>
                  <a:gs pos="50000">
                    <a:schemeClr val="tx2">
                      <a:lumMod val="75000"/>
                    </a:schemeClr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 dirty="0">
                  <a:latin typeface="나눔명조 ExtraBold" pitchFamily="18" charset="-127"/>
                  <a:ea typeface="나눔명조 ExtraBold" pitchFamily="18" charset="-127"/>
                </a:endParaRPr>
              </a:p>
            </p:txBody>
          </p:sp>
          <p:sp>
            <p:nvSpPr>
              <p:cNvPr id="21" name="직사각형 20"/>
              <p:cNvSpPr/>
              <p:nvPr/>
            </p:nvSpPr>
            <p:spPr>
              <a:xfrm>
                <a:off x="1286187" y="2279290"/>
                <a:ext cx="1000472" cy="751574"/>
              </a:xfrm>
              <a:prstGeom prst="rect">
                <a:avLst/>
              </a:prstGeom>
              <a:gradFill flip="none" rotWithShape="1">
                <a:gsLst>
                  <a:gs pos="0">
                    <a:srgbClr val="0066CC"/>
                  </a:gs>
                  <a:gs pos="50000">
                    <a:srgbClr val="0066CC"/>
                  </a:gs>
                  <a:gs pos="100000">
                    <a:srgbClr val="0099FF"/>
                  </a:gs>
                </a:gsLst>
                <a:lin ang="13500000" scaled="1"/>
                <a:tileRect/>
              </a:gradFill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b="1" dirty="0">
                    <a:latin typeface="나눔명조 ExtraBold" pitchFamily="18" charset="-127"/>
                    <a:ea typeface="나눔명조 ExtraBold" pitchFamily="18" charset="-127"/>
                  </a:rPr>
                  <a:t>III</a:t>
                </a:r>
                <a:endParaRPr lang="ko-KR" altLang="en-US" sz="900" b="1" dirty="0">
                  <a:latin typeface="나눔명조 ExtraBold" pitchFamily="18" charset="-127"/>
                  <a:ea typeface="나눔명조 ExtraBold" pitchFamily="18" charset="-127"/>
                </a:endParaRPr>
              </a:p>
            </p:txBody>
          </p:sp>
        </p:grpSp>
        <p:grpSp>
          <p:nvGrpSpPr>
            <p:cNvPr id="15" name="그룹 23"/>
            <p:cNvGrpSpPr/>
            <p:nvPr/>
          </p:nvGrpSpPr>
          <p:grpSpPr>
            <a:xfrm>
              <a:off x="7378483" y="6588328"/>
              <a:ext cx="865925" cy="212160"/>
              <a:chOff x="1518892" y="2169692"/>
              <a:chExt cx="7334389" cy="684000"/>
            </a:xfrm>
          </p:grpSpPr>
          <p:sp>
            <p:nvSpPr>
              <p:cNvPr id="18" name="직사각형 17"/>
              <p:cNvSpPr/>
              <p:nvPr/>
            </p:nvSpPr>
            <p:spPr>
              <a:xfrm>
                <a:off x="1518892" y="2169692"/>
                <a:ext cx="115962" cy="684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dirty="0"/>
              </a:p>
            </p:txBody>
          </p:sp>
          <p:sp>
            <p:nvSpPr>
              <p:cNvPr id="19" name="직사각형 18"/>
              <p:cNvSpPr/>
              <p:nvPr/>
            </p:nvSpPr>
            <p:spPr>
              <a:xfrm>
                <a:off x="2015189" y="2169692"/>
                <a:ext cx="6838092" cy="684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  <a:alpha val="61000"/>
                    </a:schemeClr>
                  </a:gs>
                  <a:gs pos="50000">
                    <a:schemeClr val="bg1">
                      <a:lumMod val="75000"/>
                      <a:alpha val="53000"/>
                    </a:schemeClr>
                  </a:gs>
                  <a:gs pos="100000">
                    <a:schemeClr val="bg1">
                      <a:alpha val="4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dirty="0"/>
              </a:p>
            </p:txBody>
          </p:sp>
        </p:grpSp>
        <p:sp>
          <p:nvSpPr>
            <p:cNvPr id="12" name="직사각형 11"/>
            <p:cNvSpPr/>
            <p:nvPr/>
          </p:nvSpPr>
          <p:spPr>
            <a:xfrm>
              <a:off x="7474112" y="6570020"/>
              <a:ext cx="914312" cy="230832"/>
            </a:xfrm>
            <a:prstGeom prst="rect">
              <a:avLst/>
            </a:prstGeom>
          </p:spPr>
          <p:txBody>
            <a:bodyPr wrap="square" anchor="ctr" anchorCtr="1">
              <a:spAutoFit/>
            </a:bodyPr>
            <a:lstStyle/>
            <a:p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기 타</a:t>
              </a:r>
              <a:endParaRPr lang="ko-KR" altLang="en-US" sz="900" b="1" dirty="0"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직사각형 40"/>
          <p:cNvSpPr/>
          <p:nvPr/>
        </p:nvSpPr>
        <p:spPr>
          <a:xfrm>
            <a:off x="213420" y="74344"/>
            <a:ext cx="29081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latinLnBrk="0">
              <a:defRPr/>
            </a:pPr>
            <a:r>
              <a:rPr lang="ko-KR" altLang="en-US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기타 참고사항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253870" y="1268760"/>
            <a:ext cx="8712460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kumimoji="1" lang="en-US" altLang="ko-KR" sz="1400" b="1" dirty="0">
                <a:solidFill>
                  <a:srgbClr val="FF0000"/>
                </a:solidFill>
                <a:latin typeface="+mn-ea"/>
                <a:cs typeface="굴림" pitchFamily="50" charset="-127"/>
              </a:rPr>
              <a:t>※ </a:t>
            </a:r>
            <a:r>
              <a:rPr kumimoji="1" lang="ko-KR" altLang="en-US" sz="1400" b="1" dirty="0">
                <a:solidFill>
                  <a:srgbClr val="FF0000"/>
                </a:solidFill>
                <a:latin typeface="+mn-ea"/>
                <a:cs typeface="굴림" pitchFamily="50" charset="-127"/>
              </a:rPr>
              <a:t>평가 시 고려 할 내용들을 객관적으로 간략하게 </a:t>
            </a:r>
            <a:r>
              <a:rPr lang="ko-KR" altLang="en-US" sz="1400" b="1" dirty="0">
                <a:solidFill>
                  <a:srgbClr val="FF0000"/>
                </a:solidFill>
                <a:latin typeface="+mn-ea"/>
              </a:rPr>
              <a:t>기술</a:t>
            </a:r>
            <a:endParaRPr lang="en-US" altLang="ko-KR" sz="1400" b="1" dirty="0">
              <a:solidFill>
                <a:srgbClr val="FF0000"/>
              </a:solidFill>
              <a:latin typeface="+mn-ea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7594868" y="6570020"/>
            <a:ext cx="1312472" cy="230832"/>
            <a:chOff x="7075952" y="6570020"/>
            <a:chExt cx="1312472" cy="230832"/>
          </a:xfrm>
        </p:grpSpPr>
        <p:grpSp>
          <p:nvGrpSpPr>
            <p:cNvPr id="6" name="그룹 20"/>
            <p:cNvGrpSpPr/>
            <p:nvPr/>
          </p:nvGrpSpPr>
          <p:grpSpPr>
            <a:xfrm>
              <a:off x="7075952" y="6578184"/>
              <a:ext cx="319423" cy="214912"/>
              <a:chOff x="1235249" y="2279290"/>
              <a:chExt cx="1051410" cy="751574"/>
            </a:xfrm>
          </p:grpSpPr>
          <p:sp>
            <p:nvSpPr>
              <p:cNvPr id="11" name="직사각형 10"/>
              <p:cNvSpPr/>
              <p:nvPr/>
            </p:nvSpPr>
            <p:spPr>
              <a:xfrm>
                <a:off x="1235249" y="2301255"/>
                <a:ext cx="684000" cy="684000"/>
              </a:xfrm>
              <a:prstGeom prst="rect">
                <a:avLst/>
              </a:prstGeom>
              <a:gradFill flip="none" rotWithShape="1">
                <a:gsLst>
                  <a:gs pos="0">
                    <a:schemeClr val="tx2">
                      <a:lumMod val="75000"/>
                    </a:schemeClr>
                  </a:gs>
                  <a:gs pos="50000">
                    <a:schemeClr val="tx2">
                      <a:lumMod val="75000"/>
                    </a:schemeClr>
                  </a:gs>
                  <a:gs pos="100000">
                    <a:schemeClr val="tx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 dirty="0">
                  <a:latin typeface="나눔명조 ExtraBold" pitchFamily="18" charset="-127"/>
                  <a:ea typeface="나눔명조 ExtraBold" pitchFamily="18" charset="-127"/>
                </a:endParaRPr>
              </a:p>
            </p:txBody>
          </p:sp>
          <p:sp>
            <p:nvSpPr>
              <p:cNvPr id="12" name="직사각형 11"/>
              <p:cNvSpPr/>
              <p:nvPr/>
            </p:nvSpPr>
            <p:spPr>
              <a:xfrm>
                <a:off x="1286187" y="2279290"/>
                <a:ext cx="1000472" cy="751574"/>
              </a:xfrm>
              <a:prstGeom prst="rect">
                <a:avLst/>
              </a:prstGeom>
              <a:gradFill flip="none" rotWithShape="1">
                <a:gsLst>
                  <a:gs pos="0">
                    <a:srgbClr val="0066CC"/>
                  </a:gs>
                  <a:gs pos="50000">
                    <a:srgbClr val="0066CC"/>
                  </a:gs>
                  <a:gs pos="100000">
                    <a:srgbClr val="0099FF"/>
                  </a:gs>
                </a:gsLst>
                <a:lin ang="13500000" scaled="1"/>
                <a:tileRect/>
              </a:gradFill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b="1" dirty="0">
                    <a:latin typeface="나눔명조 ExtraBold" pitchFamily="18" charset="-127"/>
                    <a:ea typeface="나눔명조 ExtraBold" pitchFamily="18" charset="-127"/>
                  </a:rPr>
                  <a:t>III</a:t>
                </a:r>
                <a:endParaRPr lang="ko-KR" altLang="en-US" sz="900" b="1" dirty="0">
                  <a:latin typeface="나눔명조 ExtraBold" pitchFamily="18" charset="-127"/>
                  <a:ea typeface="나눔명조 ExtraBold" pitchFamily="18" charset="-127"/>
                </a:endParaRPr>
              </a:p>
            </p:txBody>
          </p:sp>
        </p:grpSp>
        <p:grpSp>
          <p:nvGrpSpPr>
            <p:cNvPr id="7" name="그룹 23"/>
            <p:cNvGrpSpPr/>
            <p:nvPr/>
          </p:nvGrpSpPr>
          <p:grpSpPr>
            <a:xfrm>
              <a:off x="7378483" y="6588328"/>
              <a:ext cx="865925" cy="212160"/>
              <a:chOff x="1518892" y="2169692"/>
              <a:chExt cx="7334389" cy="684000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1518892" y="2169692"/>
                <a:ext cx="115962" cy="684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dirty="0"/>
              </a:p>
            </p:txBody>
          </p:sp>
          <p:sp>
            <p:nvSpPr>
              <p:cNvPr id="10" name="직사각형 9"/>
              <p:cNvSpPr/>
              <p:nvPr/>
            </p:nvSpPr>
            <p:spPr>
              <a:xfrm>
                <a:off x="2015189" y="2169692"/>
                <a:ext cx="6838092" cy="684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  <a:alpha val="61000"/>
                    </a:schemeClr>
                  </a:gs>
                  <a:gs pos="50000">
                    <a:schemeClr val="bg1">
                      <a:lumMod val="75000"/>
                      <a:alpha val="53000"/>
                    </a:schemeClr>
                  </a:gs>
                  <a:gs pos="100000">
                    <a:schemeClr val="bg1">
                      <a:alpha val="4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dirty="0"/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7474112" y="6570020"/>
              <a:ext cx="914312" cy="230832"/>
            </a:xfrm>
            <a:prstGeom prst="rect">
              <a:avLst/>
            </a:prstGeom>
          </p:spPr>
          <p:txBody>
            <a:bodyPr wrap="square" anchor="ctr" anchorCtr="1">
              <a:spAutoFit/>
            </a:bodyPr>
            <a:lstStyle/>
            <a:p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기 타</a:t>
              </a:r>
              <a:endParaRPr lang="ko-KR" altLang="en-US" sz="900" b="1" dirty="0"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감사합니다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3326" y="2662227"/>
            <a:ext cx="4437348" cy="105094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직사각형 40"/>
          <p:cNvSpPr/>
          <p:nvPr/>
        </p:nvSpPr>
        <p:spPr>
          <a:xfrm>
            <a:off x="213420" y="74344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latinLnBrk="0">
              <a:defRPr/>
            </a:pPr>
            <a:r>
              <a:rPr lang="en-US" altLang="ko-KR" sz="3600" b="1" kern="0" spc="-15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*) </a:t>
            </a:r>
            <a:r>
              <a:rPr lang="ko-KR" altLang="en-US" sz="3600" b="1" kern="0" spc="-15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별 첨</a:t>
            </a:r>
            <a:endParaRPr lang="ko-KR" altLang="en-US" sz="3600" b="1" kern="0" dirty="0">
              <a:ln w="3175">
                <a:solidFill>
                  <a:schemeClr val="tx2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옥션고딕 B" pitchFamily="2" charset="-127"/>
              <a:ea typeface="옥션고딕 B" pitchFamily="2" charset="-127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4"/>
          <p:cNvGrpSpPr/>
          <p:nvPr/>
        </p:nvGrpSpPr>
        <p:grpSpPr>
          <a:xfrm>
            <a:off x="7075952" y="6570020"/>
            <a:ext cx="1804196" cy="230832"/>
            <a:chOff x="2335756" y="2268708"/>
            <a:chExt cx="1804196" cy="230832"/>
          </a:xfrm>
        </p:grpSpPr>
        <p:grpSp>
          <p:nvGrpSpPr>
            <p:cNvPr id="3" name="그룹 37"/>
            <p:cNvGrpSpPr/>
            <p:nvPr/>
          </p:nvGrpSpPr>
          <p:grpSpPr>
            <a:xfrm>
              <a:off x="2335756" y="2276872"/>
              <a:ext cx="1804194" cy="222304"/>
              <a:chOff x="1198501" y="5268505"/>
              <a:chExt cx="3589523" cy="716703"/>
            </a:xfrm>
          </p:grpSpPr>
          <p:grpSp>
            <p:nvGrpSpPr>
              <p:cNvPr id="4" name="그룹 43"/>
              <p:cNvGrpSpPr/>
              <p:nvPr/>
            </p:nvGrpSpPr>
            <p:grpSpPr>
              <a:xfrm>
                <a:off x="1198501" y="5268505"/>
                <a:ext cx="581003" cy="692872"/>
                <a:chOff x="1235249" y="2279290"/>
                <a:chExt cx="815801" cy="751574"/>
              </a:xfrm>
            </p:grpSpPr>
            <p:sp>
              <p:nvSpPr>
                <p:cNvPr id="48" name="직사각형 47"/>
                <p:cNvSpPr/>
                <p:nvPr/>
              </p:nvSpPr>
              <p:spPr>
                <a:xfrm>
                  <a:off x="1235249" y="2301255"/>
                  <a:ext cx="684000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0000">
                      <a:schemeClr val="tx2">
                        <a:lumMod val="75000"/>
                      </a:schemeClr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600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  <p:sp>
              <p:nvSpPr>
                <p:cNvPr id="49" name="직사각형 48"/>
                <p:cNvSpPr/>
                <p:nvPr/>
              </p:nvSpPr>
              <p:spPr>
                <a:xfrm>
                  <a:off x="1286187" y="2279290"/>
                  <a:ext cx="764863" cy="75157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CC"/>
                    </a:gs>
                    <a:gs pos="50000">
                      <a:srgbClr val="0066CC"/>
                    </a:gs>
                    <a:gs pos="100000">
                      <a:srgbClr val="0099FF"/>
                    </a:gs>
                  </a:gsLst>
                  <a:lin ang="13500000" scaled="1"/>
                  <a:tileRect/>
                </a:grad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900" b="1" dirty="0">
                      <a:latin typeface="나눔명조 ExtraBold" pitchFamily="18" charset="-127"/>
                      <a:ea typeface="나눔명조 ExtraBold" pitchFamily="18" charset="-127"/>
                    </a:rPr>
                    <a:t>I</a:t>
                  </a:r>
                  <a:endParaRPr lang="ko-KR" altLang="en-US" sz="900" b="1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</p:grpSp>
          <p:grpSp>
            <p:nvGrpSpPr>
              <p:cNvPr id="5" name="그룹 23"/>
              <p:cNvGrpSpPr/>
              <p:nvPr/>
            </p:nvGrpSpPr>
            <p:grpSpPr>
              <a:xfrm>
                <a:off x="1907704" y="5301208"/>
                <a:ext cx="2880320" cy="684000"/>
                <a:chOff x="1518892" y="2169692"/>
                <a:chExt cx="6942868" cy="684000"/>
              </a:xfrm>
            </p:grpSpPr>
            <p:sp>
              <p:nvSpPr>
                <p:cNvPr id="46" name="직사각형 45"/>
                <p:cNvSpPr/>
                <p:nvPr/>
              </p:nvSpPr>
              <p:spPr>
                <a:xfrm>
                  <a:off x="1518892" y="2169692"/>
                  <a:ext cx="115962" cy="684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  <p:sp>
              <p:nvSpPr>
                <p:cNvPr id="47" name="직사각형 46"/>
                <p:cNvSpPr/>
                <p:nvPr/>
              </p:nvSpPr>
              <p:spPr>
                <a:xfrm>
                  <a:off x="1623668" y="2169692"/>
                  <a:ext cx="6838092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alpha val="61000"/>
                      </a:schemeClr>
                    </a:gs>
                    <a:gs pos="50000">
                      <a:schemeClr val="bg1">
                        <a:lumMod val="75000"/>
                        <a:alpha val="53000"/>
                      </a:schemeClr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</p:grpSp>
        </p:grpSp>
        <p:sp>
          <p:nvSpPr>
            <p:cNvPr id="38" name="직사각형 37"/>
            <p:cNvSpPr/>
            <p:nvPr/>
          </p:nvSpPr>
          <p:spPr>
            <a:xfrm>
              <a:off x="2627784" y="2268708"/>
              <a:ext cx="1512168" cy="230832"/>
            </a:xfrm>
            <a:prstGeom prst="rect">
              <a:avLst/>
            </a:prstGeom>
          </p:spPr>
          <p:txBody>
            <a:bodyPr wrap="square" anchor="ctr" anchorCtr="1">
              <a:spAutoFit/>
            </a:bodyPr>
            <a:lstStyle/>
            <a:p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사업</a:t>
              </a:r>
              <a:r>
                <a:rPr lang="en-US" altLang="ko-KR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(</a:t>
              </a:r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연구</a:t>
              </a:r>
              <a:r>
                <a:rPr lang="en-US" altLang="ko-KR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)</a:t>
              </a:r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의 개요</a:t>
              </a:r>
              <a:endParaRPr lang="ko-KR" altLang="en-US" sz="900" b="1" dirty="0"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  <p:sp>
        <p:nvSpPr>
          <p:cNvPr id="52" name="직사각형 51"/>
          <p:cNvSpPr/>
          <p:nvPr/>
        </p:nvSpPr>
        <p:spPr>
          <a:xfrm>
            <a:off x="213420" y="74344"/>
            <a:ext cx="32255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latinLnBrk="0">
              <a:defRPr/>
            </a:pPr>
            <a:r>
              <a:rPr lang="ko-KR" altLang="en-US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사업</a:t>
            </a:r>
            <a:r>
              <a:rPr lang="en-US" altLang="ko-KR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(</a:t>
            </a:r>
            <a:r>
              <a:rPr lang="ko-KR" altLang="en-US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연구</a:t>
            </a:r>
            <a:r>
              <a:rPr lang="en-US" altLang="ko-KR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)</a:t>
            </a:r>
            <a:r>
              <a:rPr lang="ko-KR" altLang="en-US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 개요</a:t>
            </a:r>
          </a:p>
        </p:txBody>
      </p:sp>
      <p:pic>
        <p:nvPicPr>
          <p:cNvPr id="35" name="Picture 7" descr="우화살_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39093" y="479951"/>
            <a:ext cx="1922968" cy="508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직사각형 35"/>
          <p:cNvSpPr/>
          <p:nvPr/>
        </p:nvSpPr>
        <p:spPr>
          <a:xfrm>
            <a:off x="342493" y="3787531"/>
            <a:ext cx="2743999" cy="2521789"/>
          </a:xfrm>
          <a:prstGeom prst="rect">
            <a:avLst/>
          </a:prstGeom>
          <a:solidFill>
            <a:srgbClr val="CBD1E3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352504" y="4037586"/>
            <a:ext cx="2746375" cy="170497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◆ </a:t>
            </a:r>
            <a:r>
              <a:rPr lang="en-US" altLang="ko-KR" sz="14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OOO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◆ OOO</a:t>
            </a:r>
          </a:p>
        </p:txBody>
      </p:sp>
      <p:sp>
        <p:nvSpPr>
          <p:cNvPr id="39" name="양쪽 모서리가 둥근 사각형 38"/>
          <p:cNvSpPr/>
          <p:nvPr/>
        </p:nvSpPr>
        <p:spPr>
          <a:xfrm flipV="1">
            <a:off x="527561" y="3453727"/>
            <a:ext cx="2417231" cy="63362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2E7AB"/>
          </a:solidFill>
          <a:ln w="19050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5750" y="3485310"/>
            <a:ext cx="1986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600" b="1" dirty="0">
                <a:solidFill>
                  <a:prstClr val="black"/>
                </a:solidFill>
                <a:latin typeface="+mn-ea"/>
              </a:rPr>
              <a:t>세부목표 </a:t>
            </a:r>
            <a:r>
              <a:rPr kumimoji="0" lang="en-US" altLang="ko-KR" sz="1600" b="1" dirty="0">
                <a:solidFill>
                  <a:prstClr val="black"/>
                </a:solidFill>
                <a:latin typeface="+mn-ea"/>
              </a:rPr>
              <a:t>1</a:t>
            </a:r>
          </a:p>
        </p:txBody>
      </p:sp>
      <p:sp>
        <p:nvSpPr>
          <p:cNvPr id="41" name="직사각형 40"/>
          <p:cNvSpPr/>
          <p:nvPr/>
        </p:nvSpPr>
        <p:spPr>
          <a:xfrm>
            <a:off x="3195793" y="3787531"/>
            <a:ext cx="2746810" cy="2521789"/>
          </a:xfrm>
          <a:prstGeom prst="rect">
            <a:avLst/>
          </a:prstGeom>
          <a:solidFill>
            <a:srgbClr val="CBD1E3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42" name="양쪽 모서리가 둥근 사각형 41"/>
          <p:cNvSpPr/>
          <p:nvPr/>
        </p:nvSpPr>
        <p:spPr>
          <a:xfrm flipV="1">
            <a:off x="3351084" y="3453726"/>
            <a:ext cx="2436229" cy="63362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2E7AB"/>
          </a:solidFill>
          <a:ln w="19050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39680" y="3485310"/>
            <a:ext cx="2459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600" b="1" dirty="0">
                <a:solidFill>
                  <a:prstClr val="black"/>
                </a:solidFill>
                <a:latin typeface="+mn-ea"/>
              </a:rPr>
              <a:t>세부목표 </a:t>
            </a:r>
            <a:r>
              <a:rPr kumimoji="0" lang="en-US" altLang="ko-KR" sz="1600" b="1" dirty="0">
                <a:solidFill>
                  <a:prstClr val="black"/>
                </a:solidFill>
                <a:latin typeface="+mn-ea"/>
              </a:rPr>
              <a:t>2</a:t>
            </a:r>
            <a:endParaRPr kumimoji="0" lang="ko-KR" altLang="en-US" sz="1600" b="1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3196011" y="4100558"/>
            <a:ext cx="2746375" cy="170497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◆ </a:t>
            </a:r>
            <a:r>
              <a:rPr kumimoji="0" lang="en-US" altLang="ko-KR" sz="14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OOO</a:t>
            </a:r>
          </a:p>
          <a:p>
            <a:pPr>
              <a:lnSpc>
                <a:spcPct val="150000"/>
              </a:lnSpc>
              <a:defRPr/>
            </a:pPr>
            <a:r>
              <a:rPr lang="ko-KR" altLang="en-US" sz="14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◆ </a:t>
            </a:r>
            <a:r>
              <a:rPr lang="en-US" altLang="ko-KR" sz="14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OOO</a:t>
            </a:r>
            <a:endParaRPr kumimoji="0" lang="en-US" altLang="ko-KR" sz="1400" b="1" kern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 b="1" kern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6064517" y="3787531"/>
            <a:ext cx="2746810" cy="2521789"/>
          </a:xfrm>
          <a:prstGeom prst="rect">
            <a:avLst/>
          </a:prstGeom>
          <a:solidFill>
            <a:srgbClr val="CBD1E3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53" name="양쪽 모서리가 둥근 사각형 52"/>
          <p:cNvSpPr/>
          <p:nvPr/>
        </p:nvSpPr>
        <p:spPr>
          <a:xfrm flipV="1">
            <a:off x="6219808" y="3453726"/>
            <a:ext cx="2436229" cy="63362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2E7AB"/>
          </a:solidFill>
          <a:ln w="19050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208404" y="3464290"/>
            <a:ext cx="2459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600" b="1" dirty="0">
                <a:solidFill>
                  <a:prstClr val="black"/>
                </a:solidFill>
                <a:latin typeface="+mn-ea"/>
              </a:rPr>
              <a:t>세부목표 </a:t>
            </a:r>
            <a:r>
              <a:rPr kumimoji="0" lang="en-US" altLang="ko-KR" sz="1600" b="1" dirty="0">
                <a:solidFill>
                  <a:prstClr val="black"/>
                </a:solidFill>
                <a:latin typeface="+mn-ea"/>
              </a:rPr>
              <a:t>3</a:t>
            </a:r>
            <a:endParaRPr kumimoji="0" lang="ko-KR" altLang="en-US" sz="1600" b="1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6146105" y="4028550"/>
            <a:ext cx="2746375" cy="170497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◆ </a:t>
            </a:r>
            <a:r>
              <a:rPr kumimoji="0" lang="en-US" altLang="ko-KR" sz="14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OOO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◆ </a:t>
            </a:r>
            <a:r>
              <a:rPr kumimoji="0" lang="en-US" altLang="ko-KR" sz="14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OOO</a:t>
            </a:r>
          </a:p>
        </p:txBody>
      </p:sp>
      <p:sp>
        <p:nvSpPr>
          <p:cNvPr id="58" name="직사각형 57"/>
          <p:cNvSpPr/>
          <p:nvPr/>
        </p:nvSpPr>
        <p:spPr>
          <a:xfrm>
            <a:off x="539552" y="2420888"/>
            <a:ext cx="8280920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</a:rPr>
              <a:t>최종 목표 및 세부 목표를 기입하시되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세부 목표는 추가</a:t>
            </a:r>
            <a:r>
              <a:rPr lang="en-US" altLang="ko-KR" sz="1400" b="1" dirty="0">
                <a:solidFill>
                  <a:srgbClr val="FF0000"/>
                </a:solidFill>
              </a:rPr>
              <a:t>/</a:t>
            </a:r>
            <a:r>
              <a:rPr lang="ko-KR" altLang="en-US" sz="1400" b="1" dirty="0">
                <a:solidFill>
                  <a:srgbClr val="FF0000"/>
                </a:solidFill>
              </a:rPr>
              <a:t>삭제 가능합니다</a:t>
            </a:r>
            <a:r>
              <a:rPr lang="en-US" altLang="ko-KR" sz="1400" b="1" dirty="0">
                <a:solidFill>
                  <a:srgbClr val="FF0000"/>
                </a:solidFill>
              </a:rPr>
              <a:t>.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59" name="AutoShape 27"/>
          <p:cNvSpPr>
            <a:spLocks noChangeArrowheads="1"/>
          </p:cNvSpPr>
          <p:nvPr/>
        </p:nvSpPr>
        <p:spPr bwMode="gray">
          <a:xfrm>
            <a:off x="1676400" y="1196752"/>
            <a:ext cx="5791200" cy="72008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B0AF7A">
                  <a:gamma/>
                  <a:shade val="46275"/>
                  <a:invGamma/>
                </a:srgbClr>
              </a:gs>
              <a:gs pos="50000">
                <a:srgbClr val="B0AF7A"/>
              </a:gs>
              <a:gs pos="100000">
                <a:srgbClr val="B0AF7A">
                  <a:gamma/>
                  <a:shade val="46275"/>
                  <a:invGamma/>
                </a:srgb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/>
            <a:r>
              <a:rPr lang="ko-KR" altLang="en-US" sz="3200" b="1" dirty="0">
                <a:solidFill>
                  <a:srgbClr val="FFFFFF"/>
                </a:solidFill>
                <a:latin typeface="+mn-ea"/>
              </a:rPr>
              <a:t>사업</a:t>
            </a:r>
            <a:r>
              <a:rPr lang="en-US" altLang="ko-KR" sz="3200" b="1" dirty="0">
                <a:solidFill>
                  <a:srgbClr val="FFFFFF"/>
                </a:solidFill>
                <a:latin typeface="+mn-ea"/>
              </a:rPr>
              <a:t>(</a:t>
            </a:r>
            <a:r>
              <a:rPr lang="ko-KR" altLang="en-US" sz="3200" b="1" dirty="0">
                <a:solidFill>
                  <a:srgbClr val="FFFFFF"/>
                </a:solidFill>
                <a:latin typeface="+mn-ea"/>
              </a:rPr>
              <a:t>연구</a:t>
            </a:r>
            <a:r>
              <a:rPr lang="en-US" altLang="ko-KR" sz="3200" b="1" dirty="0">
                <a:solidFill>
                  <a:srgbClr val="FFFFFF"/>
                </a:solidFill>
                <a:latin typeface="+mn-ea"/>
              </a:rPr>
              <a:t>)</a:t>
            </a:r>
            <a:r>
              <a:rPr lang="ko-KR" altLang="en-US" sz="3200" b="1" dirty="0">
                <a:solidFill>
                  <a:srgbClr val="FFFFFF"/>
                </a:solidFill>
                <a:latin typeface="+mn-ea"/>
              </a:rPr>
              <a:t>의 목표</a:t>
            </a:r>
            <a:endParaRPr lang="en-US" altLang="ko-KR" sz="3200" b="1" dirty="0">
              <a:solidFill>
                <a:srgbClr val="FFFFFF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직사각형 40"/>
          <p:cNvSpPr/>
          <p:nvPr/>
        </p:nvSpPr>
        <p:spPr>
          <a:xfrm>
            <a:off x="213420" y="74344"/>
            <a:ext cx="54874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latinLnBrk="0">
              <a:defRPr/>
            </a:pPr>
            <a:r>
              <a:rPr lang="ko-KR" altLang="en-US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구축 할 연구시설</a:t>
            </a:r>
            <a:r>
              <a:rPr lang="en-US" altLang="ko-KR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·</a:t>
            </a:r>
            <a:r>
              <a:rPr lang="ko-KR" altLang="en-US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장비 개요</a:t>
            </a:r>
          </a:p>
        </p:txBody>
      </p:sp>
      <p:grpSp>
        <p:nvGrpSpPr>
          <p:cNvPr id="2" name="그룹 33"/>
          <p:cNvGrpSpPr/>
          <p:nvPr/>
        </p:nvGrpSpPr>
        <p:grpSpPr>
          <a:xfrm>
            <a:off x="7075952" y="6570020"/>
            <a:ext cx="1804196" cy="230832"/>
            <a:chOff x="2335756" y="2268708"/>
            <a:chExt cx="1804196" cy="230832"/>
          </a:xfrm>
        </p:grpSpPr>
        <p:grpSp>
          <p:nvGrpSpPr>
            <p:cNvPr id="3" name="그룹 37"/>
            <p:cNvGrpSpPr/>
            <p:nvPr/>
          </p:nvGrpSpPr>
          <p:grpSpPr>
            <a:xfrm>
              <a:off x="2335756" y="2276872"/>
              <a:ext cx="1804194" cy="222304"/>
              <a:chOff x="1198501" y="5268505"/>
              <a:chExt cx="3589523" cy="716703"/>
            </a:xfrm>
          </p:grpSpPr>
          <p:grpSp>
            <p:nvGrpSpPr>
              <p:cNvPr id="4" name="그룹 20"/>
              <p:cNvGrpSpPr/>
              <p:nvPr/>
            </p:nvGrpSpPr>
            <p:grpSpPr>
              <a:xfrm>
                <a:off x="1198501" y="5268505"/>
                <a:ext cx="581003" cy="692872"/>
                <a:chOff x="1235249" y="2279290"/>
                <a:chExt cx="815801" cy="751574"/>
              </a:xfrm>
            </p:grpSpPr>
            <p:sp>
              <p:nvSpPr>
                <p:cNvPr id="42" name="직사각형 41"/>
                <p:cNvSpPr/>
                <p:nvPr/>
              </p:nvSpPr>
              <p:spPr>
                <a:xfrm>
                  <a:off x="1235249" y="2301255"/>
                  <a:ext cx="684000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0000">
                      <a:schemeClr val="tx2">
                        <a:lumMod val="75000"/>
                      </a:schemeClr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600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  <p:sp>
              <p:nvSpPr>
                <p:cNvPr id="43" name="직사각형 42"/>
                <p:cNvSpPr/>
                <p:nvPr/>
              </p:nvSpPr>
              <p:spPr>
                <a:xfrm>
                  <a:off x="1286187" y="2279290"/>
                  <a:ext cx="764863" cy="75157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CC"/>
                    </a:gs>
                    <a:gs pos="50000">
                      <a:srgbClr val="0066CC"/>
                    </a:gs>
                    <a:gs pos="100000">
                      <a:srgbClr val="0099FF"/>
                    </a:gs>
                  </a:gsLst>
                  <a:lin ang="13500000" scaled="1"/>
                  <a:tileRect/>
                </a:grad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900" b="1" dirty="0">
                      <a:latin typeface="나눔명조 ExtraBold" pitchFamily="18" charset="-127"/>
                      <a:ea typeface="나눔명조 ExtraBold" pitchFamily="18" charset="-127"/>
                    </a:rPr>
                    <a:t>II</a:t>
                  </a:r>
                  <a:endParaRPr lang="ko-KR" altLang="en-US" sz="900" b="1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</p:grpSp>
          <p:grpSp>
            <p:nvGrpSpPr>
              <p:cNvPr id="5" name="그룹 23"/>
              <p:cNvGrpSpPr/>
              <p:nvPr/>
            </p:nvGrpSpPr>
            <p:grpSpPr>
              <a:xfrm>
                <a:off x="1907704" y="5301208"/>
                <a:ext cx="2880320" cy="684000"/>
                <a:chOff x="1518892" y="2169692"/>
                <a:chExt cx="6942868" cy="684000"/>
              </a:xfrm>
            </p:grpSpPr>
            <p:sp>
              <p:nvSpPr>
                <p:cNvPr id="39" name="직사각형 38"/>
                <p:cNvSpPr/>
                <p:nvPr/>
              </p:nvSpPr>
              <p:spPr>
                <a:xfrm>
                  <a:off x="1518892" y="2169692"/>
                  <a:ext cx="115962" cy="684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  <p:sp>
              <p:nvSpPr>
                <p:cNvPr id="40" name="직사각형 39"/>
                <p:cNvSpPr/>
                <p:nvPr/>
              </p:nvSpPr>
              <p:spPr>
                <a:xfrm>
                  <a:off x="1623668" y="2169692"/>
                  <a:ext cx="6838092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alpha val="61000"/>
                      </a:schemeClr>
                    </a:gs>
                    <a:gs pos="50000">
                      <a:schemeClr val="bg1">
                        <a:lumMod val="75000"/>
                        <a:alpha val="53000"/>
                      </a:schemeClr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</p:grpSp>
        </p:grpSp>
        <p:sp>
          <p:nvSpPr>
            <p:cNvPr id="36" name="직사각형 35"/>
            <p:cNvSpPr/>
            <p:nvPr/>
          </p:nvSpPr>
          <p:spPr>
            <a:xfrm>
              <a:off x="2627784" y="2268708"/>
              <a:ext cx="1512168" cy="230832"/>
            </a:xfrm>
            <a:prstGeom prst="rect">
              <a:avLst/>
            </a:prstGeom>
          </p:spPr>
          <p:txBody>
            <a:bodyPr wrap="square" anchor="ctr" anchorCtr="1">
              <a:spAutoFit/>
            </a:bodyPr>
            <a:lstStyle/>
            <a:p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연구시설</a:t>
              </a:r>
              <a:r>
                <a:rPr lang="en-US" altLang="ko-KR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·</a:t>
              </a:r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장비의 개요</a:t>
              </a:r>
              <a:endParaRPr lang="ko-KR" altLang="en-US" sz="900" b="1" dirty="0"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251520" y="1268760"/>
            <a:ext cx="2901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kumimoji="1" lang="ko-KR" altLang="en-US" b="1" dirty="0">
                <a:latin typeface="+mn-ea"/>
                <a:cs typeface="굴림" pitchFamily="50" charset="-127"/>
              </a:rPr>
              <a:t>□</a:t>
            </a:r>
            <a:r>
              <a:rPr kumimoji="1" lang="ko-KR" altLang="ko-KR" b="1" dirty="0">
                <a:latin typeface="+mn-ea"/>
                <a:cs typeface="굴림" pitchFamily="50" charset="-127"/>
              </a:rPr>
              <a:t> </a:t>
            </a:r>
            <a:r>
              <a:rPr kumimoji="1" lang="ko-KR" altLang="en-US" b="1" dirty="0">
                <a:latin typeface="+mn-ea"/>
                <a:cs typeface="굴림" pitchFamily="50" charset="-127"/>
              </a:rPr>
              <a:t>상세 사양 및 핵심 기능</a:t>
            </a:r>
            <a:endParaRPr kumimoji="1" lang="en-US" altLang="ko-KR" b="1" dirty="0">
              <a:latin typeface="+mn-ea"/>
              <a:cs typeface="굴림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347864" y="1772816"/>
            <a:ext cx="5544616" cy="10801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</a:rPr>
              <a:t>주장비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부대장비 等 신청장비에 대한 상세사양 기술</a:t>
            </a:r>
            <a:endParaRPr lang="en-US" altLang="ko-KR" sz="1400" b="1" dirty="0">
              <a:solidFill>
                <a:srgbClr val="FF0000"/>
              </a:solidFill>
            </a:endParaRPr>
          </a:p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</a:rPr>
              <a:t>예시</a:t>
            </a:r>
            <a:r>
              <a:rPr lang="en-US" altLang="ko-KR" sz="1400" b="1" dirty="0">
                <a:solidFill>
                  <a:srgbClr val="FF0000"/>
                </a:solidFill>
              </a:rPr>
              <a:t>) Photo </a:t>
            </a:r>
            <a:r>
              <a:rPr lang="ko-KR" altLang="en-US" sz="1400" b="1" dirty="0">
                <a:solidFill>
                  <a:srgbClr val="FF0000"/>
                </a:solidFill>
              </a:rPr>
              <a:t>장비 해상도 </a:t>
            </a:r>
            <a:r>
              <a:rPr lang="en-US" altLang="ko-KR" sz="1400" b="1" dirty="0">
                <a:solidFill>
                  <a:srgbClr val="FF0000"/>
                </a:solidFill>
              </a:rPr>
              <a:t>OOOppi </a:t>
            </a:r>
            <a:r>
              <a:rPr lang="ko-KR" altLang="en-US" sz="1400" b="1" dirty="0">
                <a:solidFill>
                  <a:srgbClr val="FF0000"/>
                </a:solidFill>
              </a:rPr>
              <a:t>이상 또는 </a:t>
            </a:r>
            <a:r>
              <a:rPr lang="en-US" altLang="ko-KR" sz="1400" b="1" dirty="0" err="1">
                <a:solidFill>
                  <a:srgbClr val="FF0000"/>
                </a:solidFill>
              </a:rPr>
              <a:t>OOum</a:t>
            </a:r>
            <a:r>
              <a:rPr lang="en-US" altLang="ko-KR" sz="1400" b="1" dirty="0">
                <a:solidFill>
                  <a:srgbClr val="FF0000"/>
                </a:solidFill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</a:rPr>
              <a:t>이상</a:t>
            </a:r>
            <a:br>
              <a:rPr lang="en-US" altLang="ko-KR" sz="1400" b="1" dirty="0">
                <a:solidFill>
                  <a:srgbClr val="FF0000"/>
                </a:solidFill>
              </a:rPr>
            </a:br>
            <a:r>
              <a:rPr lang="en-US" altLang="ko-KR" sz="1400" b="1" dirty="0">
                <a:solidFill>
                  <a:srgbClr val="FF0000"/>
                </a:solidFill>
              </a:rPr>
              <a:t>           Align accuracy </a:t>
            </a:r>
            <a:r>
              <a:rPr lang="en-US" altLang="ko-KR" sz="1400" b="1" dirty="0" err="1">
                <a:solidFill>
                  <a:srgbClr val="FF0000"/>
                </a:solidFill>
              </a:rPr>
              <a:t>OOum</a:t>
            </a:r>
            <a:r>
              <a:rPr lang="en-US" altLang="ko-KR" sz="1400" b="1" dirty="0">
                <a:solidFill>
                  <a:srgbClr val="FF0000"/>
                </a:solidFill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</a:rPr>
              <a:t>이하 </a:t>
            </a:r>
            <a:endParaRPr lang="en-US" altLang="ko-KR" sz="1400" b="1" dirty="0">
              <a:solidFill>
                <a:srgbClr val="FF0000"/>
              </a:solidFill>
            </a:endParaRPr>
          </a:p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           Tact Time ~</a:t>
            </a:r>
            <a:r>
              <a:rPr lang="en-US" altLang="ko-KR" sz="1400" b="1" dirty="0" err="1">
                <a:solidFill>
                  <a:srgbClr val="FF0000"/>
                </a:solidFill>
              </a:rPr>
              <a:t>Omin</a:t>
            </a:r>
            <a:r>
              <a:rPr lang="en-US" altLang="ko-KR" sz="1400" b="1" dirty="0">
                <a:solidFill>
                  <a:srgbClr val="FF0000"/>
                </a:solidFill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</a:rPr>
              <a:t>이하 또는 </a:t>
            </a:r>
            <a:r>
              <a:rPr lang="en-US" altLang="ko-KR" sz="1400" b="1" dirty="0" err="1">
                <a:solidFill>
                  <a:srgbClr val="FF0000"/>
                </a:solidFill>
              </a:rPr>
              <a:t>Osecond</a:t>
            </a:r>
            <a:r>
              <a:rPr lang="en-US" altLang="ko-KR" sz="1400" b="1" dirty="0">
                <a:solidFill>
                  <a:srgbClr val="FF0000"/>
                </a:solidFill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</a:rPr>
              <a:t>이하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23528" y="1772816"/>
            <a:ext cx="2808312" cy="2160240"/>
          </a:xfrm>
          <a:prstGeom prst="rect">
            <a:avLst/>
          </a:prstGeom>
          <a:solidFill>
            <a:srgbClr val="FFFF99">
              <a:alpha val="50000"/>
            </a:srgbClr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관련 사진 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251520" y="4077072"/>
            <a:ext cx="1733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kumimoji="1" lang="ko-KR" altLang="en-US" b="1" dirty="0">
                <a:latin typeface="+mn-ea"/>
                <a:cs typeface="굴림" pitchFamily="50" charset="-127"/>
              </a:rPr>
              <a:t>□</a:t>
            </a:r>
            <a:r>
              <a:rPr kumimoji="1" lang="ko-KR" altLang="ko-KR" b="1" dirty="0">
                <a:latin typeface="+mn-ea"/>
                <a:cs typeface="굴림" pitchFamily="50" charset="-127"/>
              </a:rPr>
              <a:t> </a:t>
            </a:r>
            <a:r>
              <a:rPr kumimoji="1" lang="ko-KR" altLang="en-US" b="1" dirty="0">
                <a:latin typeface="+mn-ea"/>
                <a:cs typeface="굴림" pitchFamily="50" charset="-127"/>
              </a:rPr>
              <a:t>장비의 용도</a:t>
            </a:r>
            <a:endParaRPr kumimoji="1" lang="en-US" altLang="ko-KR" b="1" dirty="0">
              <a:latin typeface="+mn-ea"/>
              <a:cs typeface="굴림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95536" y="4506798"/>
            <a:ext cx="8280920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</a:rPr>
              <a:t>구체적인 용도 </a:t>
            </a:r>
            <a:r>
              <a:rPr lang="en-US" altLang="ko-KR" sz="1400" b="1" dirty="0">
                <a:solidFill>
                  <a:srgbClr val="FF0000"/>
                </a:solidFill>
              </a:rPr>
              <a:t>: </a:t>
            </a:r>
            <a:r>
              <a:rPr lang="ko-KR" altLang="en-US" sz="1400" b="1" dirty="0">
                <a:solidFill>
                  <a:srgbClr val="FF0000"/>
                </a:solidFill>
              </a:rPr>
              <a:t>시험</a:t>
            </a:r>
            <a:r>
              <a:rPr lang="en-US" altLang="ko-KR" sz="1400" b="1" dirty="0">
                <a:solidFill>
                  <a:srgbClr val="FF0000"/>
                </a:solidFill>
              </a:rPr>
              <a:t>,</a:t>
            </a:r>
            <a:r>
              <a:rPr lang="ko-KR" altLang="en-US" sz="1400" b="1" dirty="0">
                <a:solidFill>
                  <a:srgbClr val="FF0000"/>
                </a:solidFill>
              </a:rPr>
              <a:t>분석</a:t>
            </a:r>
            <a:r>
              <a:rPr lang="en-US" altLang="ko-KR" sz="1400" b="1" dirty="0">
                <a:solidFill>
                  <a:srgbClr val="FF0000"/>
                </a:solidFill>
              </a:rPr>
              <a:t>,</a:t>
            </a:r>
            <a:r>
              <a:rPr lang="ko-KR" altLang="en-US" sz="1400" b="1" dirty="0">
                <a:solidFill>
                  <a:srgbClr val="FF0000"/>
                </a:solidFill>
              </a:rPr>
              <a:t>교육</a:t>
            </a:r>
            <a:r>
              <a:rPr lang="en-US" altLang="ko-KR" sz="1400" b="1" dirty="0">
                <a:solidFill>
                  <a:srgbClr val="FF0000"/>
                </a:solidFill>
              </a:rPr>
              <a:t>,</a:t>
            </a:r>
            <a:r>
              <a:rPr lang="ko-KR" altLang="en-US" sz="1400" b="1" dirty="0">
                <a:solidFill>
                  <a:srgbClr val="FF0000"/>
                </a:solidFill>
              </a:rPr>
              <a:t>계측</a:t>
            </a:r>
            <a:r>
              <a:rPr lang="en-US" altLang="ko-KR" sz="1400" b="1" dirty="0">
                <a:solidFill>
                  <a:srgbClr val="FF0000"/>
                </a:solidFill>
              </a:rPr>
              <a:t>,</a:t>
            </a:r>
            <a:r>
              <a:rPr lang="ko-KR" altLang="en-US" sz="1400" b="1" dirty="0">
                <a:solidFill>
                  <a:srgbClr val="FF0000"/>
                </a:solidFill>
              </a:rPr>
              <a:t>생산</a:t>
            </a:r>
            <a:r>
              <a:rPr lang="en-US" altLang="ko-KR" sz="1400" b="1" dirty="0">
                <a:solidFill>
                  <a:srgbClr val="FF0000"/>
                </a:solidFill>
              </a:rPr>
              <a:t>,</a:t>
            </a:r>
            <a:r>
              <a:rPr lang="ko-KR" altLang="en-US" sz="1400" b="1" dirty="0">
                <a:solidFill>
                  <a:srgbClr val="FF0000"/>
                </a:solidFill>
              </a:rPr>
              <a:t>기타</a:t>
            </a:r>
            <a:r>
              <a:rPr lang="en-US" altLang="ko-KR" sz="1400" b="1" dirty="0">
                <a:solidFill>
                  <a:srgbClr val="FF0000"/>
                </a:solidFill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</a:rPr>
              <a:t>직접기재</a:t>
            </a:r>
            <a:r>
              <a:rPr lang="en-US" altLang="ko-KR" sz="1400" b="1" dirty="0">
                <a:solidFill>
                  <a:srgbClr val="FF0000"/>
                </a:solidFill>
              </a:rPr>
              <a:t>) </a:t>
            </a:r>
            <a:r>
              <a:rPr lang="ko-KR" altLang="en-US" sz="1400" b="1" dirty="0">
                <a:solidFill>
                  <a:srgbClr val="FF0000"/>
                </a:solidFill>
              </a:rPr>
              <a:t>를 선택 후 기술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251520" y="5303530"/>
            <a:ext cx="2507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kumimoji="1" lang="ko-KR" altLang="en-US" b="1" dirty="0">
                <a:latin typeface="+mn-ea"/>
                <a:cs typeface="굴림" pitchFamily="50" charset="-127"/>
              </a:rPr>
              <a:t>□</a:t>
            </a:r>
            <a:r>
              <a:rPr kumimoji="1" lang="ko-KR" altLang="ko-KR" b="1" dirty="0">
                <a:latin typeface="+mn-ea"/>
                <a:cs typeface="굴림" pitchFamily="50" charset="-127"/>
              </a:rPr>
              <a:t> </a:t>
            </a:r>
            <a:r>
              <a:rPr kumimoji="1" lang="ko-KR" altLang="en-US" b="1" dirty="0">
                <a:latin typeface="+mn-ea"/>
                <a:cs typeface="굴림" pitchFamily="50" charset="-127"/>
              </a:rPr>
              <a:t>제작사 등 기타사항</a:t>
            </a:r>
            <a:endParaRPr kumimoji="1" lang="en-US" altLang="ko-KR" b="1" dirty="0">
              <a:latin typeface="+mn-ea"/>
              <a:cs typeface="굴림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95536" y="5733256"/>
            <a:ext cx="8280920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 err="1">
                <a:solidFill>
                  <a:srgbClr val="FF0000"/>
                </a:solidFill>
              </a:rPr>
              <a:t>제작국가명</a:t>
            </a:r>
            <a:r>
              <a:rPr lang="en-US" altLang="ko-KR" sz="1400" b="1" dirty="0">
                <a:solidFill>
                  <a:srgbClr val="FF0000"/>
                </a:solidFill>
              </a:rPr>
              <a:t>,</a:t>
            </a:r>
            <a:r>
              <a:rPr lang="ko-KR" altLang="en-US" sz="1400" b="1" dirty="0">
                <a:solidFill>
                  <a:srgbClr val="FF0000"/>
                </a:solidFill>
              </a:rPr>
              <a:t>제작사명</a:t>
            </a:r>
            <a:r>
              <a:rPr lang="en-US" altLang="ko-KR" sz="1400" b="1" dirty="0">
                <a:solidFill>
                  <a:srgbClr val="FF0000"/>
                </a:solidFill>
              </a:rPr>
              <a:t>,</a:t>
            </a:r>
            <a:r>
              <a:rPr lang="ko-KR" altLang="en-US" sz="1400" b="1" dirty="0">
                <a:solidFill>
                  <a:srgbClr val="FF0000"/>
                </a:solidFill>
              </a:rPr>
              <a:t>모델명 등 기술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직사각형 40"/>
          <p:cNvSpPr/>
          <p:nvPr/>
        </p:nvSpPr>
        <p:spPr>
          <a:xfrm>
            <a:off x="213420" y="74344"/>
            <a:ext cx="36567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latinLnBrk="0">
              <a:defRPr/>
            </a:pPr>
            <a:r>
              <a:rPr lang="ko-KR" altLang="en-US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사업</a:t>
            </a:r>
            <a:r>
              <a:rPr lang="en-US" altLang="ko-KR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(</a:t>
            </a:r>
            <a:r>
              <a:rPr lang="ko-KR" altLang="en-US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연구</a:t>
            </a:r>
            <a:r>
              <a:rPr lang="en-US" altLang="ko-KR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) </a:t>
            </a:r>
            <a:r>
              <a:rPr lang="ko-KR" altLang="en-US" sz="3600" b="1" kern="0" dirty="0" err="1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부합성</a:t>
            </a:r>
            <a:endParaRPr lang="ko-KR" altLang="en-US" sz="3600" b="1" kern="0" dirty="0">
              <a:ln w="3175">
                <a:solidFill>
                  <a:schemeClr val="tx2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옥션고딕 B" pitchFamily="2" charset="-127"/>
              <a:ea typeface="옥션고딕 B" pitchFamily="2" charset="-127"/>
              <a:cs typeface="Arial" pitchFamily="34" charset="0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51520" y="3779748"/>
            <a:ext cx="4471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kumimoji="1" lang="ko-KR" altLang="en-US" b="1" dirty="0">
                <a:latin typeface="+mn-ea"/>
                <a:cs typeface="굴림" pitchFamily="50" charset="-127"/>
              </a:rPr>
              <a:t>□</a:t>
            </a:r>
            <a:r>
              <a:rPr kumimoji="1" lang="ko-KR" altLang="ko-KR" b="1" dirty="0">
                <a:latin typeface="+mn-ea"/>
                <a:cs typeface="굴림" pitchFamily="50" charset="-127"/>
              </a:rPr>
              <a:t> </a:t>
            </a:r>
            <a:r>
              <a:rPr lang="ko-KR" altLang="en-US" b="1" dirty="0"/>
              <a:t>연구시설･장비의 연구목적과의 </a:t>
            </a:r>
            <a:r>
              <a:rPr lang="ko-KR" altLang="en-US" b="1" dirty="0" err="1"/>
              <a:t>부합성</a:t>
            </a:r>
            <a:endParaRPr lang="ko-KR" altLang="en-US" b="1" dirty="0"/>
          </a:p>
        </p:txBody>
      </p:sp>
      <p:sp>
        <p:nvSpPr>
          <p:cNvPr id="4" name="직사각형 3"/>
          <p:cNvSpPr/>
          <p:nvPr/>
        </p:nvSpPr>
        <p:spPr>
          <a:xfrm>
            <a:off x="251520" y="1268760"/>
            <a:ext cx="3778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kumimoji="1" lang="ko-KR" altLang="en-US" b="1" dirty="0">
                <a:latin typeface="+mn-ea"/>
                <a:cs typeface="굴림" pitchFamily="50" charset="-127"/>
              </a:rPr>
              <a:t>□</a:t>
            </a:r>
            <a:r>
              <a:rPr kumimoji="1" lang="ko-KR" altLang="ko-KR" b="1" dirty="0">
                <a:latin typeface="+mn-ea"/>
                <a:cs typeface="굴림" pitchFamily="50" charset="-127"/>
              </a:rPr>
              <a:t> </a:t>
            </a:r>
            <a:r>
              <a:rPr lang="ko-KR" altLang="en-US" b="1" dirty="0"/>
              <a:t>연구시설･장비의 구축의 필요성</a:t>
            </a:r>
            <a:endParaRPr kumimoji="1" lang="en-US" altLang="ko-KR" b="1" dirty="0">
              <a:latin typeface="+mn-ea"/>
              <a:cs typeface="굴림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95536" y="4365104"/>
            <a:ext cx="8280920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</a:rPr>
              <a:t>신청장비 도입이 본 사업</a:t>
            </a:r>
            <a:r>
              <a:rPr lang="en-US" altLang="ko-KR" sz="1400" b="1" dirty="0">
                <a:solidFill>
                  <a:srgbClr val="FF0000"/>
                </a:solidFill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</a:rPr>
              <a:t>연구</a:t>
            </a:r>
            <a:r>
              <a:rPr lang="en-US" altLang="ko-KR" sz="1400" b="1" dirty="0">
                <a:solidFill>
                  <a:srgbClr val="FF0000"/>
                </a:solidFill>
              </a:rPr>
              <a:t>) </a:t>
            </a:r>
            <a:r>
              <a:rPr lang="ko-KR" altLang="en-US" sz="1400" b="1" dirty="0">
                <a:solidFill>
                  <a:srgbClr val="FF0000"/>
                </a:solidFill>
              </a:rPr>
              <a:t>내용 중 어떤 부분과 연관성이 있는지 기술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95536" y="1698486"/>
            <a:ext cx="8280920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</a:rPr>
              <a:t>사업</a:t>
            </a:r>
            <a:r>
              <a:rPr lang="en-US" altLang="ko-KR" sz="1400" b="1" dirty="0">
                <a:solidFill>
                  <a:srgbClr val="FF0000"/>
                </a:solidFill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</a:rPr>
              <a:t>연구</a:t>
            </a:r>
            <a:r>
              <a:rPr lang="en-US" altLang="ko-KR" sz="1400" b="1" dirty="0">
                <a:solidFill>
                  <a:srgbClr val="FF0000"/>
                </a:solidFill>
              </a:rPr>
              <a:t>) </a:t>
            </a:r>
            <a:r>
              <a:rPr lang="ko-KR" altLang="en-US" sz="1400" b="1" dirty="0">
                <a:solidFill>
                  <a:srgbClr val="FF0000"/>
                </a:solidFill>
              </a:rPr>
              <a:t>수행에 반드시 필요한 장비인지 기술</a:t>
            </a:r>
          </a:p>
        </p:txBody>
      </p:sp>
      <p:grpSp>
        <p:nvGrpSpPr>
          <p:cNvPr id="16" name="그룹 15"/>
          <p:cNvGrpSpPr/>
          <p:nvPr/>
        </p:nvGrpSpPr>
        <p:grpSpPr>
          <a:xfrm>
            <a:off x="7075952" y="6570020"/>
            <a:ext cx="1804196" cy="230832"/>
            <a:chOff x="2335756" y="2268708"/>
            <a:chExt cx="1804196" cy="230832"/>
          </a:xfrm>
        </p:grpSpPr>
        <p:grpSp>
          <p:nvGrpSpPr>
            <p:cNvPr id="17" name="그룹 37"/>
            <p:cNvGrpSpPr/>
            <p:nvPr/>
          </p:nvGrpSpPr>
          <p:grpSpPr>
            <a:xfrm>
              <a:off x="2335756" y="2276872"/>
              <a:ext cx="1804194" cy="222304"/>
              <a:chOff x="1198501" y="5268505"/>
              <a:chExt cx="3589523" cy="716703"/>
            </a:xfrm>
          </p:grpSpPr>
          <p:grpSp>
            <p:nvGrpSpPr>
              <p:cNvPr id="19" name="그룹 20"/>
              <p:cNvGrpSpPr/>
              <p:nvPr/>
            </p:nvGrpSpPr>
            <p:grpSpPr>
              <a:xfrm>
                <a:off x="1198501" y="5268505"/>
                <a:ext cx="581003" cy="692872"/>
                <a:chOff x="1235249" y="2279290"/>
                <a:chExt cx="815801" cy="751574"/>
              </a:xfrm>
            </p:grpSpPr>
            <p:sp>
              <p:nvSpPr>
                <p:cNvPr id="23" name="직사각형 22"/>
                <p:cNvSpPr/>
                <p:nvPr/>
              </p:nvSpPr>
              <p:spPr>
                <a:xfrm>
                  <a:off x="1235249" y="2301255"/>
                  <a:ext cx="684000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0000">
                      <a:schemeClr val="tx2">
                        <a:lumMod val="75000"/>
                      </a:schemeClr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600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  <p:sp>
              <p:nvSpPr>
                <p:cNvPr id="24" name="직사각형 23"/>
                <p:cNvSpPr/>
                <p:nvPr/>
              </p:nvSpPr>
              <p:spPr>
                <a:xfrm>
                  <a:off x="1286187" y="2279290"/>
                  <a:ext cx="764863" cy="75157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CC"/>
                    </a:gs>
                    <a:gs pos="50000">
                      <a:srgbClr val="0066CC"/>
                    </a:gs>
                    <a:gs pos="100000">
                      <a:srgbClr val="0099FF"/>
                    </a:gs>
                  </a:gsLst>
                  <a:lin ang="13500000" scaled="1"/>
                  <a:tileRect/>
                </a:grad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900" b="1" dirty="0">
                      <a:latin typeface="나눔명조 ExtraBold" pitchFamily="18" charset="-127"/>
                      <a:ea typeface="나눔명조 ExtraBold" pitchFamily="18" charset="-127"/>
                    </a:rPr>
                    <a:t>II</a:t>
                  </a:r>
                  <a:endParaRPr lang="ko-KR" altLang="en-US" sz="900" b="1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</p:grpSp>
          <p:grpSp>
            <p:nvGrpSpPr>
              <p:cNvPr id="20" name="그룹 23"/>
              <p:cNvGrpSpPr/>
              <p:nvPr/>
            </p:nvGrpSpPr>
            <p:grpSpPr>
              <a:xfrm>
                <a:off x="1907704" y="5301208"/>
                <a:ext cx="2880320" cy="684000"/>
                <a:chOff x="1518892" y="2169692"/>
                <a:chExt cx="6942868" cy="684000"/>
              </a:xfrm>
            </p:grpSpPr>
            <p:sp>
              <p:nvSpPr>
                <p:cNvPr id="21" name="직사각형 20"/>
                <p:cNvSpPr/>
                <p:nvPr/>
              </p:nvSpPr>
              <p:spPr>
                <a:xfrm>
                  <a:off x="1518892" y="2169692"/>
                  <a:ext cx="115962" cy="684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  <p:sp>
              <p:nvSpPr>
                <p:cNvPr id="22" name="직사각형 21"/>
                <p:cNvSpPr/>
                <p:nvPr/>
              </p:nvSpPr>
              <p:spPr>
                <a:xfrm>
                  <a:off x="1623668" y="2169692"/>
                  <a:ext cx="6838092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alpha val="61000"/>
                      </a:schemeClr>
                    </a:gs>
                    <a:gs pos="50000">
                      <a:schemeClr val="bg1">
                        <a:lumMod val="75000"/>
                        <a:alpha val="53000"/>
                      </a:schemeClr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</p:grpSp>
        </p:grpSp>
        <p:sp>
          <p:nvSpPr>
            <p:cNvPr id="18" name="직사각형 17"/>
            <p:cNvSpPr/>
            <p:nvPr/>
          </p:nvSpPr>
          <p:spPr>
            <a:xfrm>
              <a:off x="2627784" y="2268708"/>
              <a:ext cx="1512168" cy="230832"/>
            </a:xfrm>
            <a:prstGeom prst="rect">
              <a:avLst/>
            </a:prstGeom>
          </p:spPr>
          <p:txBody>
            <a:bodyPr wrap="square" anchor="ctr" anchorCtr="1">
              <a:spAutoFit/>
            </a:bodyPr>
            <a:lstStyle/>
            <a:p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연구시설</a:t>
              </a:r>
              <a:r>
                <a:rPr lang="en-US" altLang="ko-KR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·</a:t>
              </a:r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장비의 개요</a:t>
              </a:r>
              <a:endParaRPr lang="ko-KR" altLang="en-US" sz="900" b="1" dirty="0"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직사각형 40"/>
          <p:cNvSpPr/>
          <p:nvPr/>
        </p:nvSpPr>
        <p:spPr>
          <a:xfrm>
            <a:off x="213420" y="74344"/>
            <a:ext cx="37705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latinLnBrk="0">
              <a:defRPr/>
            </a:pPr>
            <a:r>
              <a:rPr lang="ko-KR" altLang="en-US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국가전략적 필요성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249424" y="1271414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1" lang="ko-KR" altLang="en-US" b="1" dirty="0">
                <a:latin typeface="+mn-ea"/>
                <a:cs typeface="굴림" pitchFamily="50" charset="-127"/>
              </a:rPr>
              <a:t>□ 연구시설･장비의 국가적 필요성</a:t>
            </a:r>
            <a:r>
              <a:rPr kumimoji="1" lang="en-US" altLang="ko-KR" sz="1400" b="1" dirty="0">
                <a:latin typeface="+mn-ea"/>
                <a:cs typeface="굴림" pitchFamily="50" charset="-127"/>
              </a:rPr>
              <a:t> 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395536" y="1700808"/>
            <a:ext cx="8712460" cy="14401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</a:rPr>
              <a:t>최근 수립된 국가대형연구시설구축지도</a:t>
            </a:r>
            <a:r>
              <a:rPr lang="en-US" altLang="ko-KR" sz="1200" b="1" dirty="0">
                <a:solidFill>
                  <a:srgbClr val="FF0000"/>
                </a:solidFill>
              </a:rPr>
              <a:t>(NFRM)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과학기술기본계획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국가연구개발 중장기 투자계획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br>
              <a:rPr lang="ko-KR" altLang="en-US" sz="1400" b="1" dirty="0">
                <a:solidFill>
                  <a:srgbClr val="FF0000"/>
                </a:solidFill>
              </a:rPr>
            </a:br>
            <a:r>
              <a:rPr lang="en-US" altLang="ko-KR" sz="1400" b="1" dirty="0">
                <a:solidFill>
                  <a:srgbClr val="FF0000"/>
                </a:solidFill>
              </a:rPr>
              <a:t>   </a:t>
            </a:r>
            <a:r>
              <a:rPr lang="ko-KR" altLang="en-US" sz="1400" b="1" dirty="0">
                <a:solidFill>
                  <a:srgbClr val="FF0000"/>
                </a:solidFill>
              </a:rPr>
              <a:t>소관 부처별 중</a:t>
            </a:r>
            <a:r>
              <a:rPr lang="en-US" altLang="ko-KR" sz="1400" b="1" dirty="0">
                <a:solidFill>
                  <a:srgbClr val="FF0000"/>
                </a:solidFill>
              </a:rPr>
              <a:t>·</a:t>
            </a:r>
            <a:r>
              <a:rPr lang="ko-KR" altLang="en-US" sz="1400" b="1" dirty="0">
                <a:solidFill>
                  <a:srgbClr val="FF0000"/>
                </a:solidFill>
              </a:rPr>
              <a:t>장기 </a:t>
            </a:r>
            <a:r>
              <a:rPr lang="en-US" altLang="ko-KR" sz="1400" b="1" dirty="0">
                <a:solidFill>
                  <a:srgbClr val="FF0000"/>
                </a:solidFill>
              </a:rPr>
              <a:t>R&amp;D </a:t>
            </a:r>
            <a:r>
              <a:rPr lang="ko-KR" altLang="en-US" sz="1400" b="1" dirty="0">
                <a:solidFill>
                  <a:srgbClr val="FF0000"/>
                </a:solidFill>
              </a:rPr>
              <a:t>계획 등과 관련하여 필요성이 높은 장비인지 기술</a:t>
            </a:r>
            <a:endParaRPr lang="en-US" altLang="ko-KR" sz="1400" b="1" dirty="0">
              <a:solidFill>
                <a:srgbClr val="FF0000"/>
              </a:solidFill>
            </a:endParaRPr>
          </a:p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</a:rPr>
              <a:t>신청 장비를 활용하여 세계를 주도할 수 있는 연구 분야가 있어 국가위상 및 경쟁력을 높일 수 있는지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br>
              <a:rPr lang="ko-KR" altLang="en-US" sz="1400" b="1" dirty="0">
                <a:solidFill>
                  <a:srgbClr val="FF0000"/>
                </a:solidFill>
              </a:rPr>
            </a:br>
            <a:r>
              <a:rPr lang="ko-KR" altLang="en-US" sz="1400" b="1" dirty="0">
                <a:solidFill>
                  <a:srgbClr val="FF0000"/>
                </a:solidFill>
              </a:rPr>
              <a:t>   확정된 연구 개발계획 또는 국제협약 이행을 위해 시급히 구축해야 하는 장비인지 기술</a:t>
            </a:r>
            <a:endParaRPr lang="en-US" altLang="ko-KR" sz="1400" b="1" dirty="0">
              <a:solidFill>
                <a:srgbClr val="FF0000"/>
              </a:solidFill>
            </a:endParaRPr>
          </a:p>
          <a:p>
            <a:pPr fontAlgn="base"/>
            <a:r>
              <a:rPr kumimoji="1" lang="en-US" altLang="ko-KR" sz="1400" b="1" dirty="0">
                <a:solidFill>
                  <a:srgbClr val="FF0000"/>
                </a:solidFill>
                <a:latin typeface="+mn-ea"/>
                <a:cs typeface="굴림" pitchFamily="50" charset="-127"/>
              </a:rPr>
              <a:t>※ </a:t>
            </a:r>
            <a:r>
              <a:rPr kumimoji="1" lang="ko-KR" altLang="en-US" sz="1400" b="1" dirty="0">
                <a:solidFill>
                  <a:srgbClr val="FF0000"/>
                </a:solidFill>
                <a:latin typeface="+mn-ea"/>
                <a:cs typeface="굴림" pitchFamily="50" charset="-127"/>
              </a:rPr>
              <a:t>연구시설･장비의 연구를 통한 타 분야</a:t>
            </a:r>
            <a:r>
              <a:rPr kumimoji="1" lang="en-US" altLang="ko-KR" sz="1200" b="1" dirty="0">
                <a:solidFill>
                  <a:srgbClr val="FF0000"/>
                </a:solidFill>
                <a:latin typeface="+mn-ea"/>
                <a:cs typeface="굴림" pitchFamily="50" charset="-127"/>
              </a:rPr>
              <a:t>(BT, NT </a:t>
            </a:r>
            <a:r>
              <a:rPr kumimoji="1" lang="ko-KR" altLang="en-US" sz="1200" b="1" dirty="0">
                <a:solidFill>
                  <a:srgbClr val="FF0000"/>
                </a:solidFill>
                <a:latin typeface="+mn-ea"/>
                <a:cs typeface="굴림" pitchFamily="50" charset="-127"/>
              </a:rPr>
              <a:t>等</a:t>
            </a:r>
            <a:r>
              <a:rPr kumimoji="1" lang="en-US" altLang="ko-KR" sz="1200" b="1" dirty="0">
                <a:solidFill>
                  <a:srgbClr val="FF0000"/>
                </a:solidFill>
                <a:latin typeface="+mn-ea"/>
                <a:cs typeface="굴림" pitchFamily="50" charset="-127"/>
              </a:rPr>
              <a:t>) </a:t>
            </a:r>
            <a:r>
              <a:rPr kumimoji="1" lang="ko-KR" altLang="en-US" sz="1400" b="1" dirty="0">
                <a:solidFill>
                  <a:srgbClr val="FF0000"/>
                </a:solidFill>
                <a:latin typeface="+mn-ea"/>
                <a:cs typeface="굴림" pitchFamily="50" charset="-127"/>
              </a:rPr>
              <a:t>와의 융합연구 및 창의적</a:t>
            </a:r>
            <a:r>
              <a:rPr kumimoji="1" lang="en-US" altLang="ko-KR" sz="1400" b="1" dirty="0">
                <a:solidFill>
                  <a:srgbClr val="FF0000"/>
                </a:solidFill>
                <a:latin typeface="+mn-ea"/>
                <a:cs typeface="굴림" pitchFamily="50" charset="-127"/>
              </a:rPr>
              <a:t>/</a:t>
            </a:r>
            <a:r>
              <a:rPr kumimoji="1" lang="ko-KR" altLang="en-US" sz="1400" b="1" dirty="0">
                <a:solidFill>
                  <a:srgbClr val="FF0000"/>
                </a:solidFill>
                <a:latin typeface="+mn-ea"/>
                <a:cs typeface="굴림" pitchFamily="50" charset="-127"/>
              </a:rPr>
              <a:t>독창적 연구 등 제시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7075952" y="6570020"/>
            <a:ext cx="1804196" cy="230832"/>
            <a:chOff x="2335756" y="2268708"/>
            <a:chExt cx="1804196" cy="230832"/>
          </a:xfrm>
        </p:grpSpPr>
        <p:grpSp>
          <p:nvGrpSpPr>
            <p:cNvPr id="8" name="그룹 37"/>
            <p:cNvGrpSpPr/>
            <p:nvPr/>
          </p:nvGrpSpPr>
          <p:grpSpPr>
            <a:xfrm>
              <a:off x="2335756" y="2276872"/>
              <a:ext cx="1804194" cy="222304"/>
              <a:chOff x="1198501" y="5268505"/>
              <a:chExt cx="3589523" cy="716703"/>
            </a:xfrm>
          </p:grpSpPr>
          <p:grpSp>
            <p:nvGrpSpPr>
              <p:cNvPr id="10" name="그룹 20"/>
              <p:cNvGrpSpPr/>
              <p:nvPr/>
            </p:nvGrpSpPr>
            <p:grpSpPr>
              <a:xfrm>
                <a:off x="1198501" y="5268505"/>
                <a:ext cx="581003" cy="692872"/>
                <a:chOff x="1235249" y="2279290"/>
                <a:chExt cx="815801" cy="751574"/>
              </a:xfrm>
            </p:grpSpPr>
            <p:sp>
              <p:nvSpPr>
                <p:cNvPr id="14" name="직사각형 13"/>
                <p:cNvSpPr/>
                <p:nvPr/>
              </p:nvSpPr>
              <p:spPr>
                <a:xfrm>
                  <a:off x="1235249" y="2301255"/>
                  <a:ext cx="684000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0000">
                      <a:schemeClr val="tx2">
                        <a:lumMod val="75000"/>
                      </a:schemeClr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600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  <p:sp>
              <p:nvSpPr>
                <p:cNvPr id="15" name="직사각형 14"/>
                <p:cNvSpPr/>
                <p:nvPr/>
              </p:nvSpPr>
              <p:spPr>
                <a:xfrm>
                  <a:off x="1286187" y="2279290"/>
                  <a:ext cx="764863" cy="75157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CC"/>
                    </a:gs>
                    <a:gs pos="50000">
                      <a:srgbClr val="0066CC"/>
                    </a:gs>
                    <a:gs pos="100000">
                      <a:srgbClr val="0099FF"/>
                    </a:gs>
                  </a:gsLst>
                  <a:lin ang="13500000" scaled="1"/>
                  <a:tileRect/>
                </a:grad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900" b="1" dirty="0">
                      <a:latin typeface="나눔명조 ExtraBold" pitchFamily="18" charset="-127"/>
                      <a:ea typeface="나눔명조 ExtraBold" pitchFamily="18" charset="-127"/>
                    </a:rPr>
                    <a:t>II</a:t>
                  </a:r>
                  <a:endParaRPr lang="ko-KR" altLang="en-US" sz="900" b="1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</p:grpSp>
          <p:grpSp>
            <p:nvGrpSpPr>
              <p:cNvPr id="11" name="그룹 23"/>
              <p:cNvGrpSpPr/>
              <p:nvPr/>
            </p:nvGrpSpPr>
            <p:grpSpPr>
              <a:xfrm>
                <a:off x="1907704" y="5301208"/>
                <a:ext cx="2880320" cy="684000"/>
                <a:chOff x="1518892" y="2169692"/>
                <a:chExt cx="6942868" cy="684000"/>
              </a:xfrm>
            </p:grpSpPr>
            <p:sp>
              <p:nvSpPr>
                <p:cNvPr id="12" name="직사각형 11"/>
                <p:cNvSpPr/>
                <p:nvPr/>
              </p:nvSpPr>
              <p:spPr>
                <a:xfrm>
                  <a:off x="1518892" y="2169692"/>
                  <a:ext cx="115962" cy="684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  <p:sp>
              <p:nvSpPr>
                <p:cNvPr id="13" name="직사각형 12"/>
                <p:cNvSpPr/>
                <p:nvPr/>
              </p:nvSpPr>
              <p:spPr>
                <a:xfrm>
                  <a:off x="1623668" y="2169692"/>
                  <a:ext cx="6838092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alpha val="61000"/>
                      </a:schemeClr>
                    </a:gs>
                    <a:gs pos="50000">
                      <a:schemeClr val="bg1">
                        <a:lumMod val="75000"/>
                        <a:alpha val="53000"/>
                      </a:schemeClr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</p:grpSp>
        </p:grpSp>
        <p:sp>
          <p:nvSpPr>
            <p:cNvPr id="9" name="직사각형 8"/>
            <p:cNvSpPr/>
            <p:nvPr/>
          </p:nvSpPr>
          <p:spPr>
            <a:xfrm>
              <a:off x="2627784" y="2268708"/>
              <a:ext cx="1512168" cy="230832"/>
            </a:xfrm>
            <a:prstGeom prst="rect">
              <a:avLst/>
            </a:prstGeom>
          </p:spPr>
          <p:txBody>
            <a:bodyPr wrap="square" anchor="ctr" anchorCtr="1">
              <a:spAutoFit/>
            </a:bodyPr>
            <a:lstStyle/>
            <a:p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연구시설</a:t>
              </a:r>
              <a:r>
                <a:rPr lang="en-US" altLang="ko-KR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·</a:t>
              </a:r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장비의 개요</a:t>
              </a:r>
              <a:endParaRPr lang="ko-KR" altLang="en-US" sz="900" b="1" dirty="0"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직사각형 40"/>
          <p:cNvSpPr/>
          <p:nvPr/>
        </p:nvSpPr>
        <p:spPr>
          <a:xfrm>
            <a:off x="213420" y="74344"/>
            <a:ext cx="37705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latinLnBrk="0">
              <a:defRPr/>
            </a:pPr>
            <a:r>
              <a:rPr lang="ko-KR" altLang="en-US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연구장비의 </a:t>
            </a:r>
            <a:r>
              <a:rPr lang="ko-KR" altLang="en-US" sz="3600" b="1" kern="0" dirty="0" err="1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중복성</a:t>
            </a:r>
            <a:endParaRPr lang="ko-KR" altLang="en-US" sz="2800" b="1" kern="0" dirty="0">
              <a:ln w="3175">
                <a:solidFill>
                  <a:schemeClr val="tx2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옥션고딕 B" pitchFamily="2" charset="-127"/>
              <a:ea typeface="옥션고딕 B" pitchFamily="2" charset="-127"/>
              <a:cs typeface="Arial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33742" y="1263427"/>
            <a:ext cx="79206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b="1" dirty="0"/>
              <a:t>□ 구축 예정 장비의 </a:t>
            </a:r>
            <a:r>
              <a:rPr lang="en-US" altLang="ko-KR" b="1" dirty="0" err="1"/>
              <a:t>국내･외</a:t>
            </a:r>
            <a:r>
              <a:rPr lang="en-US" altLang="ko-KR" b="1" dirty="0"/>
              <a:t> </a:t>
            </a:r>
            <a:r>
              <a:rPr lang="en-US" altLang="ko-KR" b="1" dirty="0" err="1"/>
              <a:t>구축현황</a:t>
            </a:r>
            <a:endParaRPr lang="en-US" altLang="ko-KR" b="1" dirty="0"/>
          </a:p>
        </p:txBody>
      </p:sp>
      <p:grpSp>
        <p:nvGrpSpPr>
          <p:cNvPr id="8" name="그룹 7"/>
          <p:cNvGrpSpPr/>
          <p:nvPr/>
        </p:nvGrpSpPr>
        <p:grpSpPr>
          <a:xfrm>
            <a:off x="7075952" y="6570020"/>
            <a:ext cx="1804196" cy="230832"/>
            <a:chOff x="2335756" y="2268708"/>
            <a:chExt cx="1804196" cy="230832"/>
          </a:xfrm>
        </p:grpSpPr>
        <p:grpSp>
          <p:nvGrpSpPr>
            <p:cNvPr id="9" name="그룹 37"/>
            <p:cNvGrpSpPr/>
            <p:nvPr/>
          </p:nvGrpSpPr>
          <p:grpSpPr>
            <a:xfrm>
              <a:off x="2335756" y="2276872"/>
              <a:ext cx="1804194" cy="222304"/>
              <a:chOff x="1198501" y="5268505"/>
              <a:chExt cx="3589523" cy="716703"/>
            </a:xfrm>
          </p:grpSpPr>
          <p:grpSp>
            <p:nvGrpSpPr>
              <p:cNvPr id="12" name="그룹 20"/>
              <p:cNvGrpSpPr/>
              <p:nvPr/>
            </p:nvGrpSpPr>
            <p:grpSpPr>
              <a:xfrm>
                <a:off x="1198501" y="5268505"/>
                <a:ext cx="581003" cy="692872"/>
                <a:chOff x="1235249" y="2279290"/>
                <a:chExt cx="815801" cy="751574"/>
              </a:xfrm>
            </p:grpSpPr>
            <p:sp>
              <p:nvSpPr>
                <p:cNvPr id="16" name="직사각형 15"/>
                <p:cNvSpPr/>
                <p:nvPr/>
              </p:nvSpPr>
              <p:spPr>
                <a:xfrm>
                  <a:off x="1235249" y="2301255"/>
                  <a:ext cx="684000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0000">
                      <a:schemeClr val="tx2">
                        <a:lumMod val="75000"/>
                      </a:schemeClr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600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  <p:sp>
              <p:nvSpPr>
                <p:cNvPr id="17" name="직사각형 16"/>
                <p:cNvSpPr/>
                <p:nvPr/>
              </p:nvSpPr>
              <p:spPr>
                <a:xfrm>
                  <a:off x="1286187" y="2279290"/>
                  <a:ext cx="764863" cy="75157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CC"/>
                    </a:gs>
                    <a:gs pos="50000">
                      <a:srgbClr val="0066CC"/>
                    </a:gs>
                    <a:gs pos="100000">
                      <a:srgbClr val="0099FF"/>
                    </a:gs>
                  </a:gsLst>
                  <a:lin ang="13500000" scaled="1"/>
                  <a:tileRect/>
                </a:grad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900" b="1" dirty="0">
                      <a:latin typeface="나눔명조 ExtraBold" pitchFamily="18" charset="-127"/>
                      <a:ea typeface="나눔명조 ExtraBold" pitchFamily="18" charset="-127"/>
                    </a:rPr>
                    <a:t>II</a:t>
                  </a:r>
                  <a:endParaRPr lang="ko-KR" altLang="en-US" sz="900" b="1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</p:grpSp>
          <p:grpSp>
            <p:nvGrpSpPr>
              <p:cNvPr id="13" name="그룹 23"/>
              <p:cNvGrpSpPr/>
              <p:nvPr/>
            </p:nvGrpSpPr>
            <p:grpSpPr>
              <a:xfrm>
                <a:off x="1907704" y="5301208"/>
                <a:ext cx="2880320" cy="684000"/>
                <a:chOff x="1518892" y="2169692"/>
                <a:chExt cx="6942868" cy="684000"/>
              </a:xfrm>
            </p:grpSpPr>
            <p:sp>
              <p:nvSpPr>
                <p:cNvPr id="14" name="직사각형 13"/>
                <p:cNvSpPr/>
                <p:nvPr/>
              </p:nvSpPr>
              <p:spPr>
                <a:xfrm>
                  <a:off x="1518892" y="2169692"/>
                  <a:ext cx="115962" cy="684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  <p:sp>
              <p:nvSpPr>
                <p:cNvPr id="15" name="직사각형 14"/>
                <p:cNvSpPr/>
                <p:nvPr/>
              </p:nvSpPr>
              <p:spPr>
                <a:xfrm>
                  <a:off x="1623668" y="2169692"/>
                  <a:ext cx="6838092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alpha val="61000"/>
                      </a:schemeClr>
                    </a:gs>
                    <a:gs pos="50000">
                      <a:schemeClr val="bg1">
                        <a:lumMod val="75000"/>
                        <a:alpha val="53000"/>
                      </a:schemeClr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</p:grpSp>
        </p:grpSp>
        <p:sp>
          <p:nvSpPr>
            <p:cNvPr id="10" name="직사각형 9"/>
            <p:cNvSpPr/>
            <p:nvPr/>
          </p:nvSpPr>
          <p:spPr>
            <a:xfrm>
              <a:off x="2627784" y="2268708"/>
              <a:ext cx="1512168" cy="230832"/>
            </a:xfrm>
            <a:prstGeom prst="rect">
              <a:avLst/>
            </a:prstGeom>
          </p:spPr>
          <p:txBody>
            <a:bodyPr wrap="square" anchor="ctr" anchorCtr="1">
              <a:spAutoFit/>
            </a:bodyPr>
            <a:lstStyle/>
            <a:p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연구시설</a:t>
              </a:r>
              <a:r>
                <a:rPr lang="en-US" altLang="ko-KR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·</a:t>
              </a:r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장비의 개요</a:t>
              </a:r>
              <a:endParaRPr lang="ko-KR" altLang="en-US" sz="900" b="1" dirty="0"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233742" y="4221088"/>
            <a:ext cx="85242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b="1" dirty="0"/>
              <a:t>□ 기존 연구시설･장비와의 차별성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341736" y="4725144"/>
            <a:ext cx="8712460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 err="1">
                <a:solidFill>
                  <a:srgbClr val="FF0000"/>
                </a:solidFill>
              </a:rPr>
              <a:t>旣구축장비가</a:t>
            </a:r>
            <a:r>
              <a:rPr lang="ko-KR" altLang="en-US" sz="1400" b="1" dirty="0">
                <a:solidFill>
                  <a:srgbClr val="FF0000"/>
                </a:solidFill>
              </a:rPr>
              <a:t> 있는 경우 기존 연구시설･장비와의 차별성을 서술 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341736" y="1628800"/>
            <a:ext cx="8712460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</a:rPr>
              <a:t>동일기관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타 기관에서 해당 장비와 동일하거나 유사한 장비를 이미 보유하고 있는지 여부를 기술</a:t>
            </a:r>
            <a:endParaRPr lang="en-US" altLang="ko-KR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직사각형 40"/>
          <p:cNvSpPr/>
          <p:nvPr/>
        </p:nvSpPr>
        <p:spPr>
          <a:xfrm>
            <a:off x="213420" y="74344"/>
            <a:ext cx="37705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latinLnBrk="0">
              <a:defRPr/>
            </a:pPr>
            <a:r>
              <a:rPr lang="ko-KR" altLang="en-US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연구장비의 </a:t>
            </a:r>
            <a:r>
              <a:rPr lang="ko-KR" altLang="en-US" sz="3600" b="1" kern="0" dirty="0" err="1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활용성</a:t>
            </a:r>
            <a:endParaRPr lang="ko-KR" altLang="en-US" sz="3600" b="1" kern="0" dirty="0">
              <a:ln w="3175">
                <a:solidFill>
                  <a:schemeClr val="tx2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옥션고딕 B" pitchFamily="2" charset="-127"/>
              <a:ea typeface="옥션고딕 B" pitchFamily="2" charset="-127"/>
              <a:cs typeface="Arial" pitchFamily="34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56852" y="1264177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b="1" dirty="0"/>
              <a:t>□ 연구시설･장비의 공동활용 계획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256852" y="5203337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b="1" dirty="0"/>
              <a:t>□ 연구과제</a:t>
            </a:r>
            <a:r>
              <a:rPr lang="en-US" altLang="ko-KR" b="1" dirty="0"/>
              <a:t>(</a:t>
            </a:r>
            <a:r>
              <a:rPr lang="ko-KR" altLang="en-US" b="1" dirty="0"/>
              <a:t>사업</a:t>
            </a:r>
            <a:r>
              <a:rPr lang="en-US" altLang="ko-KR" b="1" dirty="0"/>
              <a:t>) </a:t>
            </a:r>
            <a:r>
              <a:rPr lang="ko-KR" altLang="en-US" b="1" dirty="0"/>
              <a:t>종료 후 활용계획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428192" y="1650356"/>
            <a:ext cx="8712460" cy="7210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</a:rPr>
              <a:t>기존 공동활용 시스템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체계 등이 존재할 경우 구체적인 내용을 기재하고</a:t>
            </a:r>
            <a:r>
              <a:rPr lang="en-US" altLang="ko-KR" sz="1400" b="1" dirty="0">
                <a:solidFill>
                  <a:srgbClr val="FF0000"/>
                </a:solidFill>
              </a:rPr>
              <a:t>,</a:t>
            </a:r>
            <a:r>
              <a:rPr lang="ko-KR" altLang="en-US" sz="1400" b="1" dirty="0">
                <a:solidFill>
                  <a:srgbClr val="FF0000"/>
                </a:solidFill>
              </a:rPr>
              <a:t> </a:t>
            </a:r>
          </a:p>
          <a:p>
            <a:pPr fontAlgn="base"/>
            <a:r>
              <a:rPr lang="ko-KR" altLang="en-US" sz="1400" b="1" dirty="0">
                <a:solidFill>
                  <a:srgbClr val="FF0000"/>
                </a:solidFill>
              </a:rPr>
              <a:t>    신규 공동활용 체계를 구축할 경우 추진방안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추진일정 등을 포괄하여 작성</a:t>
            </a:r>
            <a:endParaRPr lang="en-US" altLang="ko-KR" sz="1400" b="1" dirty="0">
              <a:solidFill>
                <a:srgbClr val="FF0000"/>
              </a:solidFill>
            </a:endParaRPr>
          </a:p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</a:rPr>
              <a:t>구축 후 타 기관과의 공동활용이 가능한 장비인지 기술</a:t>
            </a:r>
            <a:r>
              <a:rPr lang="en-US" altLang="ko-KR" sz="1400" b="1" dirty="0">
                <a:solidFill>
                  <a:srgbClr val="FF0000"/>
                </a:solidFill>
              </a:rPr>
              <a:t> </a:t>
            </a:r>
            <a:r>
              <a:rPr lang="en-US" altLang="ko-KR" sz="1200" b="1" dirty="0">
                <a:solidFill>
                  <a:srgbClr val="FF0000"/>
                </a:solidFill>
              </a:rPr>
              <a:t>(</a:t>
            </a:r>
            <a:r>
              <a:rPr lang="ko-KR" altLang="en-US" sz="1200" b="1" dirty="0">
                <a:solidFill>
                  <a:srgbClr val="FF0000"/>
                </a:solidFill>
              </a:rPr>
              <a:t>가능한 경우 주요활용 </a:t>
            </a:r>
            <a:r>
              <a:rPr lang="ko-KR" altLang="en-US" sz="1200" b="1" dirty="0" err="1">
                <a:solidFill>
                  <a:srgbClr val="FF0000"/>
                </a:solidFill>
              </a:rPr>
              <a:t>기관名</a:t>
            </a:r>
            <a:r>
              <a:rPr lang="en-US" altLang="ko-KR" sz="1200" b="1" dirty="0">
                <a:solidFill>
                  <a:srgbClr val="FF0000"/>
                </a:solidFill>
              </a:rPr>
              <a:t>(</a:t>
            </a:r>
            <a:r>
              <a:rPr lang="ko-KR" altLang="en-US" sz="1200" b="1" dirty="0">
                <a:solidFill>
                  <a:srgbClr val="FF0000"/>
                </a:solidFill>
              </a:rPr>
              <a:t>예상</a:t>
            </a:r>
            <a:r>
              <a:rPr lang="en-US" altLang="ko-KR" sz="1200" b="1" dirty="0">
                <a:solidFill>
                  <a:srgbClr val="FF0000"/>
                </a:solidFill>
              </a:rPr>
              <a:t>)</a:t>
            </a:r>
            <a:r>
              <a:rPr lang="ko-KR" altLang="en-US" sz="1200" b="1" dirty="0">
                <a:solidFill>
                  <a:srgbClr val="FF0000"/>
                </a:solidFill>
              </a:rPr>
              <a:t>을 작성</a:t>
            </a:r>
            <a:r>
              <a:rPr lang="en-US" altLang="ko-KR" sz="1200" b="1" dirty="0">
                <a:solidFill>
                  <a:srgbClr val="FF0000"/>
                </a:solidFill>
              </a:rPr>
              <a:t>)</a:t>
            </a:r>
            <a:endParaRPr lang="ko-KR" altLang="en-US" sz="1200" b="1" dirty="0">
              <a:solidFill>
                <a:srgbClr val="FF0000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28192" y="5589240"/>
            <a:ext cx="8712460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</a:rPr>
              <a:t>과제 종료 후 운영계획을 작성 </a:t>
            </a:r>
            <a:r>
              <a:rPr lang="en-US" altLang="ko-KR" sz="1400" b="1" dirty="0">
                <a:solidFill>
                  <a:srgbClr val="FF0000"/>
                </a:solidFill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</a:rPr>
              <a:t>내외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공용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低활용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유휴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처분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매각 등</a:t>
            </a:r>
            <a:r>
              <a:rPr lang="en-US" altLang="ko-KR" sz="1400" b="1" dirty="0">
                <a:solidFill>
                  <a:srgbClr val="FF0000"/>
                </a:solidFill>
              </a:rPr>
              <a:t>)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66398" y="3183256"/>
            <a:ext cx="85242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b="1" dirty="0"/>
              <a:t>□ 국내 연구시설･장비의 수요현황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428192" y="3573016"/>
            <a:ext cx="8712460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</a:rPr>
              <a:t>연구시설･장비 구축 수요조사를 실시한 경우 조사대상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조사방법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조사결과 등을 요약하여 기재하고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endParaRPr lang="ko-KR" altLang="en-US" sz="1400" b="1" dirty="0">
              <a:solidFill>
                <a:srgbClr val="FF0000"/>
              </a:solidFill>
            </a:endParaRPr>
          </a:p>
          <a:p>
            <a:pPr fontAlgn="base"/>
            <a:r>
              <a:rPr lang="ko-KR" altLang="en-US" sz="1400" b="1" dirty="0">
                <a:solidFill>
                  <a:srgbClr val="FF0000"/>
                </a:solidFill>
              </a:rPr>
              <a:t>   세부적인 조사양식 및 결과 등은 붙임으로 첨부</a:t>
            </a:r>
          </a:p>
        </p:txBody>
      </p:sp>
      <p:grpSp>
        <p:nvGrpSpPr>
          <p:cNvPr id="23" name="그룹 22"/>
          <p:cNvGrpSpPr/>
          <p:nvPr/>
        </p:nvGrpSpPr>
        <p:grpSpPr>
          <a:xfrm>
            <a:off x="7075952" y="6570020"/>
            <a:ext cx="1804196" cy="230832"/>
            <a:chOff x="2335756" y="2268708"/>
            <a:chExt cx="1804196" cy="230832"/>
          </a:xfrm>
        </p:grpSpPr>
        <p:grpSp>
          <p:nvGrpSpPr>
            <p:cNvPr id="24" name="그룹 37"/>
            <p:cNvGrpSpPr/>
            <p:nvPr/>
          </p:nvGrpSpPr>
          <p:grpSpPr>
            <a:xfrm>
              <a:off x="2335756" y="2276872"/>
              <a:ext cx="1804194" cy="222304"/>
              <a:chOff x="1198501" y="5268505"/>
              <a:chExt cx="3589523" cy="716703"/>
            </a:xfrm>
          </p:grpSpPr>
          <p:grpSp>
            <p:nvGrpSpPr>
              <p:cNvPr id="26" name="그룹 20"/>
              <p:cNvGrpSpPr/>
              <p:nvPr/>
            </p:nvGrpSpPr>
            <p:grpSpPr>
              <a:xfrm>
                <a:off x="1198501" y="5268505"/>
                <a:ext cx="581003" cy="692872"/>
                <a:chOff x="1235249" y="2279290"/>
                <a:chExt cx="815801" cy="751574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1235249" y="2301255"/>
                  <a:ext cx="684000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0000">
                      <a:schemeClr val="tx2">
                        <a:lumMod val="75000"/>
                      </a:schemeClr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600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  <p:sp>
              <p:nvSpPr>
                <p:cNvPr id="31" name="직사각형 30"/>
                <p:cNvSpPr/>
                <p:nvPr/>
              </p:nvSpPr>
              <p:spPr>
                <a:xfrm>
                  <a:off x="1286187" y="2279290"/>
                  <a:ext cx="764863" cy="75157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CC"/>
                    </a:gs>
                    <a:gs pos="50000">
                      <a:srgbClr val="0066CC"/>
                    </a:gs>
                    <a:gs pos="100000">
                      <a:srgbClr val="0099FF"/>
                    </a:gs>
                  </a:gsLst>
                  <a:lin ang="13500000" scaled="1"/>
                  <a:tileRect/>
                </a:grad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900" b="1" dirty="0">
                      <a:latin typeface="나눔명조 ExtraBold" pitchFamily="18" charset="-127"/>
                      <a:ea typeface="나눔명조 ExtraBold" pitchFamily="18" charset="-127"/>
                    </a:rPr>
                    <a:t>II</a:t>
                  </a:r>
                  <a:endParaRPr lang="ko-KR" altLang="en-US" sz="900" b="1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</p:grpSp>
          <p:grpSp>
            <p:nvGrpSpPr>
              <p:cNvPr id="27" name="그룹 23"/>
              <p:cNvGrpSpPr/>
              <p:nvPr/>
            </p:nvGrpSpPr>
            <p:grpSpPr>
              <a:xfrm>
                <a:off x="1907704" y="5301208"/>
                <a:ext cx="2880320" cy="684000"/>
                <a:chOff x="1518892" y="2169692"/>
                <a:chExt cx="6942868" cy="684000"/>
              </a:xfrm>
            </p:grpSpPr>
            <p:sp>
              <p:nvSpPr>
                <p:cNvPr id="28" name="직사각형 27"/>
                <p:cNvSpPr/>
                <p:nvPr/>
              </p:nvSpPr>
              <p:spPr>
                <a:xfrm>
                  <a:off x="1518892" y="2169692"/>
                  <a:ext cx="115962" cy="684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  <p:sp>
              <p:nvSpPr>
                <p:cNvPr id="29" name="직사각형 28"/>
                <p:cNvSpPr/>
                <p:nvPr/>
              </p:nvSpPr>
              <p:spPr>
                <a:xfrm>
                  <a:off x="1623668" y="2169692"/>
                  <a:ext cx="6838092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alpha val="61000"/>
                      </a:schemeClr>
                    </a:gs>
                    <a:gs pos="50000">
                      <a:schemeClr val="bg1">
                        <a:lumMod val="75000"/>
                        <a:alpha val="53000"/>
                      </a:schemeClr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</p:grpSp>
        </p:grpSp>
        <p:sp>
          <p:nvSpPr>
            <p:cNvPr id="25" name="직사각형 24"/>
            <p:cNvSpPr/>
            <p:nvPr/>
          </p:nvSpPr>
          <p:spPr>
            <a:xfrm>
              <a:off x="2627784" y="2268708"/>
              <a:ext cx="1512168" cy="230832"/>
            </a:xfrm>
            <a:prstGeom prst="rect">
              <a:avLst/>
            </a:prstGeom>
          </p:spPr>
          <p:txBody>
            <a:bodyPr wrap="square" anchor="ctr" anchorCtr="1">
              <a:spAutoFit/>
            </a:bodyPr>
            <a:lstStyle/>
            <a:p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연구시설</a:t>
              </a:r>
              <a:r>
                <a:rPr lang="en-US" altLang="ko-KR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·</a:t>
              </a:r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장비의 개요</a:t>
              </a:r>
              <a:endParaRPr lang="ko-KR" altLang="en-US" sz="900" b="1" dirty="0"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직사각형 40"/>
          <p:cNvSpPr/>
          <p:nvPr/>
        </p:nvSpPr>
        <p:spPr>
          <a:xfrm>
            <a:off x="213420" y="74344"/>
            <a:ext cx="37705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latinLnBrk="0">
              <a:defRPr/>
            </a:pPr>
            <a:r>
              <a:rPr lang="ko-KR" altLang="en-US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연구장비의 적정성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252661" y="1274093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b="1" dirty="0"/>
              <a:t>□</a:t>
            </a:r>
            <a:r>
              <a:rPr lang="en-US" altLang="ko-KR" b="1" dirty="0"/>
              <a:t> </a:t>
            </a:r>
            <a:r>
              <a:rPr lang="ko-KR" altLang="en-US" b="1" dirty="0"/>
              <a:t>장비의 구성</a:t>
            </a:r>
            <a:r>
              <a:rPr lang="en-US" altLang="ko-KR" sz="1400" b="1" dirty="0"/>
              <a:t>(Specifications) </a:t>
            </a:r>
            <a:r>
              <a:rPr lang="ko-KR" altLang="en-US" b="1" dirty="0"/>
              <a:t>및 성능</a:t>
            </a:r>
            <a:r>
              <a:rPr lang="en-US" altLang="ko-KR" sz="1400" b="1" dirty="0"/>
              <a:t>(Performance)</a:t>
            </a:r>
            <a:endParaRPr lang="en-US" altLang="ko-KR" b="1" dirty="0"/>
          </a:p>
        </p:txBody>
      </p:sp>
      <p:sp>
        <p:nvSpPr>
          <p:cNvPr id="6" name="직사각형 5"/>
          <p:cNvSpPr/>
          <p:nvPr/>
        </p:nvSpPr>
        <p:spPr>
          <a:xfrm>
            <a:off x="252661" y="2852010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b="1" dirty="0"/>
              <a:t>□ 가격의 적정성</a:t>
            </a:r>
            <a:endParaRPr lang="en-US" altLang="ko-KR" b="1" dirty="0"/>
          </a:p>
        </p:txBody>
      </p:sp>
      <p:sp>
        <p:nvSpPr>
          <p:cNvPr id="7" name="직사각형 6"/>
          <p:cNvSpPr/>
          <p:nvPr/>
        </p:nvSpPr>
        <p:spPr>
          <a:xfrm>
            <a:off x="252661" y="4366845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b="1" dirty="0"/>
              <a:t>□</a:t>
            </a:r>
            <a:r>
              <a:rPr lang="en-US" altLang="ko-KR" b="1" dirty="0"/>
              <a:t> </a:t>
            </a:r>
            <a:r>
              <a:rPr lang="ko-KR" altLang="en-US" b="1" dirty="0"/>
              <a:t>신청 수량이 </a:t>
            </a:r>
            <a:r>
              <a:rPr lang="en-US" altLang="ko-KR" b="1" dirty="0"/>
              <a:t>2</a:t>
            </a:r>
            <a:r>
              <a:rPr lang="ko-KR" altLang="en-US" b="1" dirty="0"/>
              <a:t>개 이상인 경우</a:t>
            </a:r>
            <a:endParaRPr lang="en-US" altLang="ko-KR" b="1" dirty="0"/>
          </a:p>
        </p:txBody>
      </p:sp>
      <p:sp>
        <p:nvSpPr>
          <p:cNvPr id="8" name="직사각형 7"/>
          <p:cNvSpPr/>
          <p:nvPr/>
        </p:nvSpPr>
        <p:spPr>
          <a:xfrm>
            <a:off x="431540" y="3284984"/>
            <a:ext cx="8712460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1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</a:rPr>
              <a:t>旣구축 동일장비 가격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타 제작사 장비 가격과 비교하는 등</a:t>
            </a:r>
            <a:endParaRPr lang="en-US" altLang="ko-KR" sz="1400" b="1" dirty="0">
              <a:solidFill>
                <a:srgbClr val="FF0000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31540" y="4869160"/>
            <a:ext cx="8712460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</a:t>
            </a:r>
            <a:r>
              <a:rPr lang="ko-KR" altLang="en-US" sz="1400" b="1" dirty="0">
                <a:solidFill>
                  <a:srgbClr val="FF0000"/>
                </a:solidFill>
              </a:rPr>
              <a:t> 본 연구 관련하여 신청 수량만큼 필요한 타당한 이유를 기술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31540" y="1772816"/>
            <a:ext cx="8712460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</a:rPr>
              <a:t>연구목적 달성을 위해 적합한 구성 및 성능인지 구체적으로 기술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7075952" y="6570020"/>
            <a:ext cx="1804196" cy="230832"/>
            <a:chOff x="2335756" y="2268708"/>
            <a:chExt cx="1804196" cy="230832"/>
          </a:xfrm>
        </p:grpSpPr>
        <p:grpSp>
          <p:nvGrpSpPr>
            <p:cNvPr id="12" name="그룹 37"/>
            <p:cNvGrpSpPr/>
            <p:nvPr/>
          </p:nvGrpSpPr>
          <p:grpSpPr>
            <a:xfrm>
              <a:off x="2335756" y="2276872"/>
              <a:ext cx="1804194" cy="222304"/>
              <a:chOff x="1198501" y="5268505"/>
              <a:chExt cx="3589523" cy="716703"/>
            </a:xfrm>
          </p:grpSpPr>
          <p:grpSp>
            <p:nvGrpSpPr>
              <p:cNvPr id="14" name="그룹 20"/>
              <p:cNvGrpSpPr/>
              <p:nvPr/>
            </p:nvGrpSpPr>
            <p:grpSpPr>
              <a:xfrm>
                <a:off x="1198501" y="5268505"/>
                <a:ext cx="581003" cy="692872"/>
                <a:chOff x="1235249" y="2279290"/>
                <a:chExt cx="815801" cy="751574"/>
              </a:xfrm>
            </p:grpSpPr>
            <p:sp>
              <p:nvSpPr>
                <p:cNvPr id="18" name="직사각형 17"/>
                <p:cNvSpPr/>
                <p:nvPr/>
              </p:nvSpPr>
              <p:spPr>
                <a:xfrm>
                  <a:off x="1235249" y="2301255"/>
                  <a:ext cx="684000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0000">
                      <a:schemeClr val="tx2">
                        <a:lumMod val="75000"/>
                      </a:schemeClr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600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1286187" y="2279290"/>
                  <a:ext cx="764863" cy="75157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CC"/>
                    </a:gs>
                    <a:gs pos="50000">
                      <a:srgbClr val="0066CC"/>
                    </a:gs>
                    <a:gs pos="100000">
                      <a:srgbClr val="0099FF"/>
                    </a:gs>
                  </a:gsLst>
                  <a:lin ang="13500000" scaled="1"/>
                  <a:tileRect/>
                </a:grad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900" b="1" dirty="0">
                      <a:latin typeface="나눔명조 ExtraBold" pitchFamily="18" charset="-127"/>
                      <a:ea typeface="나눔명조 ExtraBold" pitchFamily="18" charset="-127"/>
                    </a:rPr>
                    <a:t>II</a:t>
                  </a:r>
                  <a:endParaRPr lang="ko-KR" altLang="en-US" sz="900" b="1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</p:grpSp>
          <p:grpSp>
            <p:nvGrpSpPr>
              <p:cNvPr id="15" name="그룹 23"/>
              <p:cNvGrpSpPr/>
              <p:nvPr/>
            </p:nvGrpSpPr>
            <p:grpSpPr>
              <a:xfrm>
                <a:off x="1907704" y="5301208"/>
                <a:ext cx="2880320" cy="684000"/>
                <a:chOff x="1518892" y="2169692"/>
                <a:chExt cx="6942868" cy="684000"/>
              </a:xfrm>
            </p:grpSpPr>
            <p:sp>
              <p:nvSpPr>
                <p:cNvPr id="16" name="직사각형 15"/>
                <p:cNvSpPr/>
                <p:nvPr/>
              </p:nvSpPr>
              <p:spPr>
                <a:xfrm>
                  <a:off x="1518892" y="2169692"/>
                  <a:ext cx="115962" cy="684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  <p:sp>
              <p:nvSpPr>
                <p:cNvPr id="17" name="직사각형 16"/>
                <p:cNvSpPr/>
                <p:nvPr/>
              </p:nvSpPr>
              <p:spPr>
                <a:xfrm>
                  <a:off x="1623668" y="2169692"/>
                  <a:ext cx="6838092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alpha val="61000"/>
                      </a:schemeClr>
                    </a:gs>
                    <a:gs pos="50000">
                      <a:schemeClr val="bg1">
                        <a:lumMod val="75000"/>
                        <a:alpha val="53000"/>
                      </a:schemeClr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</p:grpSp>
        </p:grpSp>
        <p:sp>
          <p:nvSpPr>
            <p:cNvPr id="13" name="직사각형 12"/>
            <p:cNvSpPr/>
            <p:nvPr/>
          </p:nvSpPr>
          <p:spPr>
            <a:xfrm>
              <a:off x="2627784" y="2268708"/>
              <a:ext cx="1512168" cy="230832"/>
            </a:xfrm>
            <a:prstGeom prst="rect">
              <a:avLst/>
            </a:prstGeom>
          </p:spPr>
          <p:txBody>
            <a:bodyPr wrap="square" anchor="ctr" anchorCtr="1">
              <a:spAutoFit/>
            </a:bodyPr>
            <a:lstStyle/>
            <a:p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연구시설</a:t>
              </a:r>
              <a:r>
                <a:rPr lang="en-US" altLang="ko-KR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·</a:t>
              </a:r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장비의 개요</a:t>
              </a:r>
              <a:endParaRPr lang="ko-KR" altLang="en-US" sz="900" b="1" dirty="0"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직사각형 40"/>
          <p:cNvSpPr/>
          <p:nvPr/>
        </p:nvSpPr>
        <p:spPr>
          <a:xfrm>
            <a:off x="213420" y="74344"/>
            <a:ext cx="37705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latinLnBrk="0">
              <a:defRPr/>
            </a:pPr>
            <a:r>
              <a:rPr lang="ko-KR" altLang="en-US" sz="3600" b="1" kern="0" dirty="0">
                <a:ln w="3175"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옥션고딕 B" pitchFamily="2" charset="-127"/>
                <a:ea typeface="옥션고딕 B" pitchFamily="2" charset="-127"/>
                <a:cs typeface="Arial" pitchFamily="34" charset="0"/>
              </a:rPr>
              <a:t>장비운영의 계획성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323527" y="1260596"/>
            <a:ext cx="79928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b="1" dirty="0"/>
              <a:t>□ 연구시설･장비의 운영 인력 및 조직의 전문성 확보계획</a:t>
            </a:r>
            <a:endParaRPr lang="en-US" altLang="ko-KR" b="1" dirty="0"/>
          </a:p>
        </p:txBody>
      </p:sp>
      <p:graphicFrame>
        <p:nvGraphicFramePr>
          <p:cNvPr id="16" name="표 15"/>
          <p:cNvGraphicFramePr>
            <a:graphicFrameLocks noGrp="1"/>
          </p:cNvGraphicFramePr>
          <p:nvPr/>
        </p:nvGraphicFramePr>
        <p:xfrm>
          <a:off x="467544" y="2889622"/>
          <a:ext cx="7920880" cy="1873443"/>
        </p:xfrm>
        <a:graphic>
          <a:graphicData uri="http://schemas.openxmlformats.org/drawingml/2006/table">
            <a:tbl>
              <a:tblPr/>
              <a:tblGrid>
                <a:gridCol w="14945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57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93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02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8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6737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성명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1" kern="0" spc="-11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채용예정자는 </a:t>
                      </a:r>
                      <a:r>
                        <a:rPr lang="en-US" altLang="ko-KR" sz="900" b="1" kern="0" spc="-11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OOO)</a:t>
                      </a:r>
                      <a:endParaRPr lang="ko-KR" altLang="en-US" sz="900" b="1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소속부서명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최종학위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직군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고용형태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-50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담당장비수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-15240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1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신청 장비 포함</a:t>
                      </a:r>
                      <a:r>
                        <a:rPr lang="en-US" altLang="ko-KR" sz="900" b="1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-5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장비운영경력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691"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691"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691"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5240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8638" marR="8638" marT="8638" marB="8638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395536" y="1844824"/>
            <a:ext cx="8712460" cy="72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장비 전담운영인력의 구체적인 사항을 기술</a:t>
            </a:r>
          </a:p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전담인력은 해당기관에서 4대보험을 적용받는 직원인 경우 인정됨</a:t>
            </a:r>
            <a:r>
              <a:rPr lang="en-US" altLang="ko-KR" sz="1100" b="1" dirty="0">
                <a:solidFill>
                  <a:srgbClr val="FF0000"/>
                </a:solidFill>
              </a:rPr>
              <a:t>(대학의 학·석·박사 과정 재학생은 인정되지 않음)</a:t>
            </a:r>
            <a:endParaRPr lang="en-US" altLang="ko-KR" sz="1400" b="1" dirty="0">
              <a:solidFill>
                <a:srgbClr val="FF0000"/>
              </a:solidFill>
            </a:endParaRPr>
          </a:p>
          <a:p>
            <a:pPr fontAlgn="base"/>
            <a:r>
              <a:rPr lang="en-US" altLang="ko-KR" sz="1400" b="1" dirty="0">
                <a:solidFill>
                  <a:srgbClr val="FF0000"/>
                </a:solidFill>
              </a:rPr>
              <a:t>※ </a:t>
            </a:r>
            <a:r>
              <a:rPr lang="ko-KR" altLang="en-US" sz="1400" b="1" dirty="0">
                <a:solidFill>
                  <a:srgbClr val="FF0000"/>
                </a:solidFill>
              </a:rPr>
              <a:t>직군 </a:t>
            </a:r>
            <a:r>
              <a:rPr lang="en-US" altLang="ko-KR" sz="1400" b="1" dirty="0">
                <a:solidFill>
                  <a:srgbClr val="FF0000"/>
                </a:solidFill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</a:rPr>
              <a:t>연구원</a:t>
            </a:r>
            <a:r>
              <a:rPr lang="en-US" altLang="ko-KR" sz="1400" b="1" dirty="0">
                <a:solidFill>
                  <a:srgbClr val="FF0000"/>
                </a:solidFill>
              </a:rPr>
              <a:t>/</a:t>
            </a:r>
            <a:r>
              <a:rPr lang="ko-KR" altLang="en-US" sz="1400" b="1" dirty="0">
                <a:solidFill>
                  <a:srgbClr val="FF0000"/>
                </a:solidFill>
              </a:rPr>
              <a:t>기술원</a:t>
            </a:r>
            <a:r>
              <a:rPr lang="en-US" altLang="ko-KR" sz="1400" b="1" dirty="0">
                <a:solidFill>
                  <a:srgbClr val="FF0000"/>
                </a:solidFill>
              </a:rPr>
              <a:t>/</a:t>
            </a:r>
            <a:r>
              <a:rPr lang="ko-KR" altLang="en-US" sz="1400" b="1" dirty="0">
                <a:solidFill>
                  <a:srgbClr val="FF0000"/>
                </a:solidFill>
              </a:rPr>
              <a:t>행정원</a:t>
            </a:r>
            <a:r>
              <a:rPr lang="en-US" altLang="ko-KR" sz="1400" b="1" dirty="0">
                <a:solidFill>
                  <a:srgbClr val="FF0000"/>
                </a:solidFill>
              </a:rPr>
              <a:t>), </a:t>
            </a:r>
            <a:r>
              <a:rPr lang="ko-KR" altLang="en-US" sz="1400" b="1" dirty="0">
                <a:solidFill>
                  <a:srgbClr val="FF0000"/>
                </a:solidFill>
              </a:rPr>
              <a:t>고용형태 </a:t>
            </a:r>
            <a:r>
              <a:rPr lang="en-US" altLang="ko-KR" sz="1400" b="1" dirty="0">
                <a:solidFill>
                  <a:srgbClr val="FF0000"/>
                </a:solidFill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</a:rPr>
              <a:t>정규직</a:t>
            </a:r>
            <a:r>
              <a:rPr lang="en-US" altLang="ko-KR" sz="1400" b="1" dirty="0">
                <a:solidFill>
                  <a:srgbClr val="FF0000"/>
                </a:solidFill>
              </a:rPr>
              <a:t>,</a:t>
            </a:r>
            <a:r>
              <a:rPr lang="ko-KR" altLang="en-US" sz="1400" b="1" dirty="0">
                <a:solidFill>
                  <a:srgbClr val="FF0000"/>
                </a:solidFill>
              </a:rPr>
              <a:t>무기계약직</a:t>
            </a:r>
            <a:r>
              <a:rPr lang="en-US" altLang="ko-KR" sz="1400" b="1" dirty="0">
                <a:solidFill>
                  <a:srgbClr val="FF0000"/>
                </a:solidFill>
              </a:rPr>
              <a:t>,</a:t>
            </a:r>
            <a:r>
              <a:rPr lang="ko-KR" altLang="en-US" sz="1400" b="1" dirty="0">
                <a:solidFill>
                  <a:srgbClr val="FF0000"/>
                </a:solidFill>
              </a:rPr>
              <a:t>계약직</a:t>
            </a:r>
            <a:r>
              <a:rPr lang="en-US" altLang="ko-KR" sz="1400" b="1" dirty="0">
                <a:solidFill>
                  <a:srgbClr val="FF0000"/>
                </a:solidFill>
              </a:rPr>
              <a:t>)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7075952" y="6570020"/>
            <a:ext cx="1804196" cy="230832"/>
            <a:chOff x="2335756" y="2268708"/>
            <a:chExt cx="1804196" cy="230832"/>
          </a:xfrm>
        </p:grpSpPr>
        <p:grpSp>
          <p:nvGrpSpPr>
            <p:cNvPr id="10" name="그룹 37"/>
            <p:cNvGrpSpPr/>
            <p:nvPr/>
          </p:nvGrpSpPr>
          <p:grpSpPr>
            <a:xfrm>
              <a:off x="2335756" y="2276872"/>
              <a:ext cx="1804194" cy="222304"/>
              <a:chOff x="1198501" y="5268505"/>
              <a:chExt cx="3589523" cy="716703"/>
            </a:xfrm>
          </p:grpSpPr>
          <p:grpSp>
            <p:nvGrpSpPr>
              <p:cNvPr id="12" name="그룹 20"/>
              <p:cNvGrpSpPr/>
              <p:nvPr/>
            </p:nvGrpSpPr>
            <p:grpSpPr>
              <a:xfrm>
                <a:off x="1198501" y="5268505"/>
                <a:ext cx="581003" cy="692872"/>
                <a:chOff x="1235249" y="2279290"/>
                <a:chExt cx="815801" cy="751574"/>
              </a:xfrm>
            </p:grpSpPr>
            <p:sp>
              <p:nvSpPr>
                <p:cNvPr id="18" name="직사각형 17"/>
                <p:cNvSpPr/>
                <p:nvPr/>
              </p:nvSpPr>
              <p:spPr>
                <a:xfrm>
                  <a:off x="1235249" y="2301255"/>
                  <a:ext cx="684000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50000">
                      <a:schemeClr val="tx2">
                        <a:lumMod val="75000"/>
                      </a:schemeClr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600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1286187" y="2279290"/>
                  <a:ext cx="764863" cy="751574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CC"/>
                    </a:gs>
                    <a:gs pos="50000">
                      <a:srgbClr val="0066CC"/>
                    </a:gs>
                    <a:gs pos="100000">
                      <a:srgbClr val="0099FF"/>
                    </a:gs>
                  </a:gsLst>
                  <a:lin ang="13500000" scaled="1"/>
                  <a:tileRect/>
                </a:grad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900" b="1" dirty="0">
                      <a:latin typeface="나눔명조 ExtraBold" pitchFamily="18" charset="-127"/>
                      <a:ea typeface="나눔명조 ExtraBold" pitchFamily="18" charset="-127"/>
                    </a:rPr>
                    <a:t>II</a:t>
                  </a:r>
                  <a:endParaRPr lang="ko-KR" altLang="en-US" sz="900" b="1" dirty="0">
                    <a:latin typeface="나눔명조 ExtraBold" pitchFamily="18" charset="-127"/>
                    <a:ea typeface="나눔명조 ExtraBold" pitchFamily="18" charset="-127"/>
                  </a:endParaRPr>
                </a:p>
              </p:txBody>
            </p:sp>
          </p:grpSp>
          <p:grpSp>
            <p:nvGrpSpPr>
              <p:cNvPr id="13" name="그룹 23"/>
              <p:cNvGrpSpPr/>
              <p:nvPr/>
            </p:nvGrpSpPr>
            <p:grpSpPr>
              <a:xfrm>
                <a:off x="1907704" y="5301208"/>
                <a:ext cx="2880320" cy="684000"/>
                <a:chOff x="1518892" y="2169692"/>
                <a:chExt cx="6942868" cy="684000"/>
              </a:xfrm>
            </p:grpSpPr>
            <p:sp>
              <p:nvSpPr>
                <p:cNvPr id="15" name="직사각형 14"/>
                <p:cNvSpPr/>
                <p:nvPr/>
              </p:nvSpPr>
              <p:spPr>
                <a:xfrm>
                  <a:off x="1518892" y="2169692"/>
                  <a:ext cx="115962" cy="6840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  <p:sp>
              <p:nvSpPr>
                <p:cNvPr id="17" name="직사각형 16"/>
                <p:cNvSpPr/>
                <p:nvPr/>
              </p:nvSpPr>
              <p:spPr>
                <a:xfrm>
                  <a:off x="1623668" y="2169692"/>
                  <a:ext cx="6838092" cy="684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  <a:alpha val="61000"/>
                      </a:schemeClr>
                    </a:gs>
                    <a:gs pos="50000">
                      <a:schemeClr val="bg1">
                        <a:lumMod val="75000"/>
                        <a:alpha val="53000"/>
                      </a:schemeClr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100" dirty="0"/>
                </a:p>
              </p:txBody>
            </p:sp>
          </p:grpSp>
        </p:grpSp>
        <p:sp>
          <p:nvSpPr>
            <p:cNvPr id="11" name="직사각형 10"/>
            <p:cNvSpPr/>
            <p:nvPr/>
          </p:nvSpPr>
          <p:spPr>
            <a:xfrm>
              <a:off x="2627784" y="2268708"/>
              <a:ext cx="1512168" cy="230832"/>
            </a:xfrm>
            <a:prstGeom prst="rect">
              <a:avLst/>
            </a:prstGeom>
          </p:spPr>
          <p:txBody>
            <a:bodyPr wrap="square" anchor="ctr" anchorCtr="1">
              <a:spAutoFit/>
            </a:bodyPr>
            <a:lstStyle/>
            <a:p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연구시설</a:t>
              </a:r>
              <a:r>
                <a:rPr lang="en-US" altLang="ko-KR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·</a:t>
              </a:r>
              <a:r>
                <a:rPr lang="ko-KR" altLang="en-US" sz="900" b="1" dirty="0">
                  <a:ln w="317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tx2">
                          <a:lumMod val="50000"/>
                        </a:schemeClr>
                      </a:gs>
                      <a:gs pos="50000">
                        <a:srgbClr val="0066CC">
                          <a:shade val="67500"/>
                          <a:satMod val="115000"/>
                        </a:srgbClr>
                      </a:gs>
                      <a:gs pos="100000">
                        <a:srgbClr val="0066C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나눔고딕 ExtraBold" pitchFamily="50" charset="-127"/>
                  <a:ea typeface="나눔고딕 ExtraBold" pitchFamily="50" charset="-127"/>
                </a:rPr>
                <a:t>장비의 개요</a:t>
              </a:r>
              <a:endParaRPr lang="ko-KR" altLang="en-US" sz="900" b="1" dirty="0"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ctr" latinLnBrk="0">
          <a:defRPr sz="1400" kern="0" dirty="0" smtClean="0">
            <a:gradFill>
              <a:gsLst>
                <a:gs pos="0">
                  <a:srgbClr val="FFE400"/>
                </a:gs>
                <a:gs pos="100000">
                  <a:srgbClr val="FFE400"/>
                </a:gs>
              </a:gsLst>
              <a:lin ang="5400000" scaled="0"/>
            </a:gradFill>
            <a:latin typeface="HY견고딕" pitchFamily="18" charset="-127"/>
            <a:ea typeface="HY견고딕" pitchFamily="18" charset="-127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5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5_디자인 사용자 지정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디자인 사용자 지정">
  <a:themeElements>
    <a:clrScheme name="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디자인 사용자 지정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9978</TotalTime>
  <Words>648</Words>
  <Application>Microsoft Office PowerPoint</Application>
  <PresentationFormat>화면 슬라이드 쇼(4:3)</PresentationFormat>
  <Paragraphs>139</Paragraphs>
  <Slides>14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14</vt:i4>
      </vt:variant>
    </vt:vector>
  </HeadingPairs>
  <TitlesOfParts>
    <vt:vector size="28" baseType="lpstr">
      <vt:lpstr>HY헤드라인M</vt:lpstr>
      <vt:lpstr>굴림</vt:lpstr>
      <vt:lpstr>나눔고딕 ExtraBold</vt:lpstr>
      <vt:lpstr>나눔명조 ExtraBold</vt:lpstr>
      <vt:lpstr>맑은 고딕</vt:lpstr>
      <vt:lpstr>옥션고딕 B</vt:lpstr>
      <vt:lpstr>옥션고딕 L</vt:lpstr>
      <vt:lpstr>Arial</vt:lpstr>
      <vt:lpstr>Book Antiqua</vt:lpstr>
      <vt:lpstr>Times New Roman</vt:lpstr>
      <vt:lpstr>Office 테마</vt:lpstr>
      <vt:lpstr>1_Office 테마</vt:lpstr>
      <vt:lpstr>5_디자인 사용자 지정</vt:lpstr>
      <vt:lpstr>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1019</cp:revision>
  <dcterms:created xsi:type="dcterms:W3CDTF">2012-10-07T06:06:37Z</dcterms:created>
  <dcterms:modified xsi:type="dcterms:W3CDTF">2024-03-13T09:20:36Z</dcterms:modified>
</cp:coreProperties>
</file>